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56" r:id="rId2"/>
    <p:sldId id="773" r:id="rId3"/>
    <p:sldId id="771" r:id="rId4"/>
    <p:sldId id="775" r:id="rId5"/>
    <p:sldId id="772" r:id="rId6"/>
    <p:sldId id="895" r:id="rId7"/>
    <p:sldId id="787" r:id="rId8"/>
    <p:sldId id="777" r:id="rId9"/>
    <p:sldId id="788" r:id="rId10"/>
    <p:sldId id="792" r:id="rId11"/>
    <p:sldId id="893" r:id="rId12"/>
    <p:sldId id="789" r:id="rId13"/>
    <p:sldId id="790" r:id="rId14"/>
    <p:sldId id="884" r:id="rId15"/>
    <p:sldId id="891" r:id="rId16"/>
    <p:sldId id="890" r:id="rId17"/>
    <p:sldId id="886" r:id="rId18"/>
    <p:sldId id="793" r:id="rId19"/>
    <p:sldId id="870" r:id="rId20"/>
    <p:sldId id="874" r:id="rId21"/>
    <p:sldId id="881" r:id="rId22"/>
    <p:sldId id="882" r:id="rId23"/>
    <p:sldId id="875" r:id="rId24"/>
    <p:sldId id="894" r:id="rId25"/>
    <p:sldId id="902" r:id="rId26"/>
    <p:sldId id="905" r:id="rId27"/>
    <p:sldId id="906" r:id="rId28"/>
    <p:sldId id="903" r:id="rId29"/>
    <p:sldId id="904" r:id="rId30"/>
    <p:sldId id="897" r:id="rId31"/>
    <p:sldId id="898" r:id="rId32"/>
    <p:sldId id="901" r:id="rId33"/>
    <p:sldId id="279" r:id="rId34"/>
    <p:sldId id="280" r:id="rId35"/>
    <p:sldId id="899" r:id="rId36"/>
    <p:sldId id="900" r:id="rId37"/>
    <p:sldId id="896" r:id="rId38"/>
  </p:sldIdLst>
  <p:sldSz cx="12192000" cy="6858000"/>
  <p:notesSz cx="7010400" cy="9296400"/>
  <p:custDataLst>
    <p:tags r:id="rId40"/>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30825" autoAdjust="0"/>
    <p:restoredTop sz="95268" autoAdjust="0"/>
  </p:normalViewPr>
  <p:slideViewPr>
    <p:cSldViewPr snapToGrid="0">
      <p:cViewPr varScale="1">
        <p:scale>
          <a:sx n="78" d="100"/>
          <a:sy n="78" d="100"/>
        </p:scale>
        <p:origin x="77" y="178"/>
      </p:cViewPr>
      <p:guideLst/>
    </p:cSldViewPr>
  </p:slideViewPr>
  <p:notesTextViewPr>
    <p:cViewPr>
      <p:scale>
        <a:sx n="1" d="1"/>
        <a:sy n="1" d="1"/>
      </p:scale>
      <p:origin x="0" y="0"/>
    </p:cViewPr>
  </p:notesTextViewPr>
  <p:sorterViewPr>
    <p:cViewPr>
      <p:scale>
        <a:sx n="100" d="100"/>
        <a:sy n="100" d="100"/>
      </p:scale>
      <p:origin x="0" y="-474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44:22.487"/>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7632.30859"/>
      <inkml:brushProperty name="anchorY" value="5.97638"/>
      <inkml:brushProperty name="scaleFactor" value="0.5"/>
    </inkml:brush>
  </inkml:definitions>
  <inkml:trace contextRef="#ctx0" brushRef="#br0">2108 3878,'0'0,"26"0,87 12,69 0,33 1,25-3,10-3,17-7,28-3,12-2,-6 4,-14 0,10 12,6 5,14 6,-11 3,-31-6,-8 2,0-6,6-5,-6-4,-17-3,-30-3,-28-1,-36 0,-25-1,-12 0,-6 1,0 0,8-5,3 0,-1 0,-5 1,-3 1,-10 2,6 0,4-3,19-1,11 1,12-4,15 1,-3-4,-6 1,-15-2,2-4,3 2,12-2,11-1,17-3,-3-2,2-1,-24-1,1-1,-6-15,-14-1,1-10,-15 2,-11-6,-10 0,-16 5,-10 6,-12 6,-6 6,-11 4,-5 2,0-3,-5 0,4-5,-5-4,10-15,5-14,1-12,5-16,-4-8,-2-9,-8 4,-9-4,-13 6,-11 13,-10 7,-6 16,-5 10,-7 2,-6-2,-6-3,-14-14,-8 1,-13-2,-18-11,-14-4,-10-1,-21-7,-5 4,-11 3,2 10,0 5,5 14,1 12,1 7,-7 7,-5 6,-12 4,-6-1,2 5,4 7,15 6,16 5,-1 4,-5 3,-7 2,-24 0,-17 0,-6 0,1 0,17 0,7-1,9 0,1 0,-1-5,-17-10,-4-1,3 1,6-2,7 3,7-1,5-3,-1-1,-13-8,-9-7,-10 3,-1 1,6 7,18 2,10 5,7 0,-2 4,1-1,-5 2,-5-2,-6-3,-3 2,6 3,4 3,10 3,3 2,-9 2,-10 1,-12 5,-4 7,3 4,16 4,12 4,22 6,13 2,11-5,1-1,-12-2,-10 0,-10 0,-7 0,10 1,-2 0,14 1,2-1,13 1,4-6,5 0,0 1,7 0,-11-3,-2 1,-11-5,-5-4,-10-3,-2 7,3-2,-3 4,12-3,0 3,7 2,-1 3,-6 1,2-3,3-4,3-5,5 1,-7-3,6 4,3-3,7 4,7-2,12-3,5 4,3-3,1 3,0 4,-1-3,-1 4,-1 1,5 3,-1-3,5 1,-6 6,4 1,-2 2,-2 6,0 4,-3-5,5 9,0-3,-1-2,4-2,4-4,4-2,3-2,8 4,2 0,-4 10,-11 14,-1 15,-1 28,2 0,8 12,8-4,8-6,5-6,9-11,8-6,7-3,9 10,4-1,-3-4,-1-1,-6-6,-1 3,1-9,0-5,-3-10,-5-3,2-7,-4 0,8-10,-2-3,8 2,1-6,8 0,0 4,6-5,3 0,-7 1,3-1,7 1,-7 1,2-5,-8 5,-3-5,-3-3,3-6,0-4,5-4,0-1,4-3,-1 1,8 4,-2 0,-3 1,-3-2,-4 0,2-1,-2-1,-2 0,-1-1,-2 0,-1 4,4 1,0 0,-1 0,0-2,-1 4,-2-1,0 0,-1-2,-1-1,1-1,-1-1,1 4,4 1,1-1,0 4,-6-1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8:31.694"/>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2215.3457"/>
      <inkml:brushProperty name="anchorY" value="-5363.86426"/>
      <inkml:brushProperty name="scaleFactor" value="0.5"/>
    </inkml:brush>
  </inkml:definitions>
  <inkml:trace contextRef="#ctx0" brushRef="#br0">715 206,'0'0,"-4"0,-12 0,-5 5,-4 0,-3 1,0-2,0 0,0-2,1-1,0-1,1 0,5 5,1 0,0 0,-1 4,-2 0,-1-2,0-2,-1 4,-1-2,6 4,-1 4,0-1,5 2,-2-2,5 1,-2-2,-2 2,3 2,3 2,-2-2,3 1,2 2,-2-4,2 2,-4-4,2 1,1 2,3 8,8-4,6 3,7-5,10-5,9-5,2-3,1-4,7-1,-1 3,-3 1,-3-1,-4 4,-4 0,-1-1,-2-2,-1 3,0 5,0-2,0 9,0-2,-5-7,-5-16,-5-8,-4-8,-4-4,-1-8,-2-1,1 0,-2-3,2 1,-1 2,0 2,1 3,0 1,0 2,0 0,0 1,-5 4,-5 6,-6 6,-3 3,-4 4,-2 1,-2 7,1 0,-1 1,0-2,1-2,0 0,0-2,5 5,1 0,-1-1,5 4,-1 0,-1-2,3 3,3 4,-1-2,3 4,-3 1,3 4,2 2,-3 1,2 2,2-1,7-4,7-5,8-6,4-4,4-3,3-2,0-2,1 0,0 0,5 0,0 6,-1 0,-6 5,-1 0,-7 3,-5-6,-5-8,-3-8,-3-7,-1-5,-1-3,0-2,0-1,0 0,1 0,-1 0,1 1,0 0,-5 5,-5 6,-11 5,-4 4,-3 4,-2 1,6 7,1 0,0 1,6 3,-1-1,-1 4,-1-2,8-3,10-1,13-3,9-2,6-1,3-1,0 5,1-1,-7 6,0-1,-2-1,1-2,1 4,1-8,-5-6,-4-7,-5-5,-5-6,-2-2,-2-2,-2-1,1 0,-1 0,0-5,0 1,6 4,0 2,5 7,-1 0,5 5,-3-2,4 4,2 3,3 3,3 1,-4 8,-5 6,-3 6,-5 10,-3 3,-2 1,-1 1,-1-1,0-1,0-1,1-1,-1-1,1 0,0-1,0 1,0-1,0 1,0-1,0 1,0-1,0 6,0 0,0 0,-5-6,-5-7,-6-6,-4-5,-3-4,-8-3,0 0,-1-2,1-4,1 0,2 0,1 1,0 2,2-10,-1 2,0 0,1-3,-5-3,9 3,6-3,16 4,11-3,7 4,6 3,2 2,2 4,-6-4,-10 1,-12 1,-10 1,-8 2,-5 0,-4 2,-1 0,10 0,10 0,10 0,16 0,6 1,4-1,2 0,0 0,-1 0,-2 0,0 0,-1 0,-1 0,-1 0,1 0,-6 5,-5 5,-10 1,-5 3,-8-1,-6 2,-5-2,1-8,3-9,4-7,5-7,2-4,2-4,2-5,0-2,1 0,5 7,5 7,5 6,4 6,3 4,3 3,0 0,1 2,-1-1,1 0,-1 0,5 0,0-1,0 0,5 0,-2 0,-1 0,-2 0,-2 0,-2 0,0 0,-1 0,-1 0,1 0,-1 0,0 0,1 0,-1 0,1 0,-1 0,1 0,0 0,-1 0,6 0,0 0,0 0,-1 0,-1 0,-7 5,-5 5,-7 6,-9-2,-9-1,-8-4,-4-2,-5-4,-1-1,-1-2,0 0,-1-1,1 0,1 1,0 0,0-1,0 1,1 0,-1 0,1 0,-1 0,0 0,1 0,-6 0,0 0,0 0,1 0,1 0,2 0,0 0,1 0,0 0,1 0,-1 0,1 0,-1 0,1 0,-1 0,1 0,-1 0,-5 0,0 0,0 0,1 0,2 0,0 0,1 0,1 0,0 0,1 0,-1 0,1 0,-6 0,1 0,-1 0,1 0,6 5,2 0,5 6,1-1,-1-2,3 4,-2-3,3 4,-2-2,4 3,1-8,4-7,8-3,6-2,3-10,3-4,5 1,-3-2,2 4,2 4,-4 0,-3-3,1 4,-4-4,9 4,-4-3,-1-2,1 3,-3-3,2 3,-3-1,3 3,-3-2,3 2,-3-2,4 3,-4-3,3 2,3 3,-3-7,3 1,1 3,-2-2,1 2,2-2,-3-2,6 2,2-2,2 2,-4-1,-6-3,1 4,0-3,-3 9,-4 8,-2 9,-4 7,-2 5,-1 4,-2 1,1 1,-1 1,0-1,1 0,5-1,0 0,0 0,-1 5,-1 0,-1 0,-1-1,0-2,-1 0,0-2,0 1,-1-2,1 1,0-1,0 1,0-1,0 1,0-1,0 1,0-1,0 6,0 0,0 0,-5-1,0-1,-6-7,-4-5,-3-7,-4-4,-3-4,0-2,-1 0,-1-2,6-4,-1 0,7-5,-2 1,5-4,-7 3,-2-9,-4 2,5-1,4-3,-1 4,0 5,3-1,-1 3,2-2,-1 3,-3 1,-3-1,-1-4,-3 2,4-4,0-2,-6 3,9 3,10 3,10 4,8 2,3 8,4 0,3 1,2-1,2-2,-5 5,6-1,-5 4,1-1,0 3,1 4,1-3,0 3,1 2,0-3,1-4,0-3,-5-4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9:20.55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2215.3457"/>
      <inkml:brushProperty name="anchorY" value="-5363.86426"/>
      <inkml:brushProperty name="scaleFactor" value="0.5"/>
    </inkml:brush>
  </inkml:definitions>
  <inkml:trace contextRef="#ctx0" brushRef="#br0">715 206,'0'0,"-4"0,-12 0,-5 5,-4 0,-3 1,0-2,0 0,0-2,1-1,0-1,1 0,5 5,1 0,0 0,-1 4,-2 0,-1-2,0-2,-1 4,-1-2,6 4,-1 4,0-1,5 2,-2-2,5 1,-2-2,-2 2,3 2,3 2,-2-2,3 1,2 2,-2-4,2 2,-4-4,2 1,1 2,3 8,8-4,6 3,7-5,10-5,9-5,2-3,1-4,7-1,-1 3,-3 1,-3-1,-4 4,-4 0,-1-1,-2-2,-1 3,0 5,0-2,0 9,0-2,-5-7,-5-16,-5-8,-4-8,-4-4,-1-8,-2-1,1 0,-2-3,2 1,-1 2,0 2,1 3,0 1,0 2,0 0,0 1,-5 4,-5 6,-6 6,-3 3,-4 4,-2 1,-2 7,1 0,-1 1,0-2,1-2,0 0,0-2,5 5,1 0,-1-1,5 4,-1 0,-1-2,3 3,3 4,-1-2,3 4,-3 1,3 4,2 2,-3 1,2 2,2-1,7-4,7-5,8-6,4-4,4-3,3-2,0-2,1 0,0 0,5 0,0 6,-1 0,-6 5,-1 0,-7 3,-5-6,-5-8,-3-8,-3-7,-1-5,-1-3,0-2,0-1,0 0,1 0,-1 0,1 1,0 0,-5 5,-5 6,-11 5,-4 4,-3 4,-2 1,6 7,1 0,0 1,6 3,-1-1,-1 4,-1-2,8-3,10-1,13-3,9-2,6-1,3-1,0 5,1-1,-7 6,0-1,-2-1,1-2,1 4,1-8,-5-6,-4-7,-5-5,-5-6,-2-2,-2-2,-2-1,1 0,-1 0,0-5,0 1,6 4,0 2,5 7,-1 0,5 5,-3-2,4 4,2 3,3 3,3 1,-4 8,-5 6,-3 6,-5 10,-3 3,-2 1,-1 1,-1-1,0-1,0-1,1-1,-1-1,1 0,0-1,0 1,0-1,0 1,0-1,0 1,0-1,0 6,0 0,0 0,-5-6,-5-7,-6-6,-4-5,-3-4,-8-3,0 0,-1-2,1-4,1 0,2 0,1 1,0 2,2-10,-1 2,0 0,1-3,-5-3,9 3,6-3,16 4,11-3,7 4,6 3,2 2,2 4,-6-4,-10 1,-12 1,-10 1,-8 2,-5 0,-4 2,-1 0,10 0,10 0,10 0,16 0,6 1,4-1,2 0,0 0,-1 0,-2 0,0 0,-1 0,-1 0,-1 0,1 0,-6 5,-5 5,-10 1,-5 3,-8-1,-6 2,-5-2,1-8,3-9,4-7,5-7,2-4,2-4,2-5,0-2,1 0,5 7,5 7,5 6,4 6,3 4,3 3,0 0,1 2,-1-1,1 0,-1 0,5 0,0-1,0 0,5 0,-2 0,-1 0,-2 0,-2 0,-2 0,0 0,-1 0,-1 0,1 0,-1 0,0 0,1 0,-1 0,1 0,-1 0,1 0,0 0,-1 0,6 0,0 0,0 0,-1 0,-1 0,-7 5,-5 5,-7 6,-9-2,-9-1,-8-4,-4-2,-5-4,-1-1,-1-2,0 0,-1-1,1 0,1 1,0 0,0-1,0 1,1 0,-1 0,1 0,-1 0,0 0,1 0,-6 0,0 0,0 0,1 0,1 0,2 0,0 0,1 0,0 0,1 0,-1 0,1 0,-1 0,1 0,-1 0,1 0,-1 0,-5 0,0 0,0 0,1 0,2 0,0 0,1 0,1 0,0 0,1 0,-1 0,1 0,-6 0,1 0,-1 0,1 0,6 5,2 0,5 6,1-1,-1-2,3 4,-2-3,3 4,-2-2,4 3,1-8,4-7,8-3,6-2,3-10,3-4,5 1,-3-2,2 4,2 4,-4 0,-3-3,1 4,-4-4,9 4,-4-3,-1-2,1 3,-3-3,2 3,-3-1,3 3,-3-2,3 2,-3-2,4 3,-4-3,3 2,3 3,-3-7,3 1,1 3,-2-2,1 2,2-2,-3-2,6 2,2-2,2 2,-4-1,-6-3,1 4,0-3,-3 9,-4 8,-2 9,-4 7,-2 5,-1 4,-2 1,1 1,-1 1,0-1,1 0,5-1,0 0,0 0,-1 5,-1 0,-1 0,-1-1,0-2,-1 0,0-2,0 1,-1-2,1 1,0-1,0 1,0-1,0 1,0-1,0 1,0-1,0 6,0 0,0 0,-5-1,0-1,-6-7,-4-5,-3-7,-4-4,-3-4,0-2,-1 0,-1-2,6-4,-1 0,7-5,-2 1,5-4,-7 3,-2-9,-4 2,5-1,4-3,-1 4,0 5,3-1,-1 3,2-2,-1 3,-3 1,-3-1,-1-4,-3 2,4-4,0-2,-6 3,9 3,10 3,10 4,8 2,3 8,4 0,3 1,2-1,2-2,-5 5,6-1,-5 4,1-1,0 3,1 4,1-3,0 3,1 2,0-3,1-4,0-3,-5-4</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9:44.944"/>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2215.3457"/>
      <inkml:brushProperty name="anchorY" value="-5363.86426"/>
      <inkml:brushProperty name="scaleFactor" value="0.5"/>
    </inkml:brush>
  </inkml:definitions>
  <inkml:trace contextRef="#ctx0" brushRef="#br0">715 206,'0'0,"-4"0,-12 0,-5 5,-4 0,-3 1,0-2,0 0,0-2,1-1,0-1,1 0,5 5,1 0,0 0,-1 4,-2 0,-1-2,0-2,-1 4,-1-2,6 4,-1 4,0-1,5 2,-2-2,5 1,-2-2,-2 2,3 2,3 2,-2-2,3 1,2 2,-2-4,2 2,-4-4,2 1,1 2,3 8,8-4,6 3,7-5,10-5,9-5,2-3,1-4,7-1,-1 3,-3 1,-3-1,-4 4,-4 0,-1-1,-2-2,-1 3,0 5,0-2,0 9,0-2,-5-7,-5-16,-5-8,-4-8,-4-4,-1-8,-2-1,1 0,-2-3,2 1,-1 2,0 2,1 3,0 1,0 2,0 0,0 1,-5 4,-5 6,-6 6,-3 3,-4 4,-2 1,-2 7,1 0,-1 1,0-2,1-2,0 0,0-2,5 5,1 0,-1-1,5 4,-1 0,-1-2,3 3,3 4,-1-2,3 4,-3 1,3 4,2 2,-3 1,2 2,2-1,7-4,7-5,8-6,4-4,4-3,3-2,0-2,1 0,0 0,5 0,0 6,-1 0,-6 5,-1 0,-7 3,-5-6,-5-8,-3-8,-3-7,-1-5,-1-3,0-2,0-1,0 0,1 0,-1 0,1 1,0 0,-5 5,-5 6,-11 5,-4 4,-3 4,-2 1,6 7,1 0,0 1,6 3,-1-1,-1 4,-1-2,8-3,10-1,13-3,9-2,6-1,3-1,0 5,1-1,-7 6,0-1,-2-1,1-2,1 4,1-8,-5-6,-4-7,-5-5,-5-6,-2-2,-2-2,-2-1,1 0,-1 0,0-5,0 1,6 4,0 2,5 7,-1 0,5 5,-3-2,4 4,2 3,3 3,3 1,-4 8,-5 6,-3 6,-5 10,-3 3,-2 1,-1 1,-1-1,0-1,0-1,1-1,-1-1,1 0,0-1,0 1,0-1,0 1,0-1,0 1,0-1,0 6,0 0,0 0,-5-6,-5-7,-6-6,-4-5,-3-4,-8-3,0 0,-1-2,1-4,1 0,2 0,1 1,0 2,2-10,-1 2,0 0,1-3,-5-3,9 3,6-3,16 4,11-3,7 4,6 3,2 2,2 4,-6-4,-10 1,-12 1,-10 1,-8 2,-5 0,-4 2,-1 0,10 0,10 0,10 0,16 0,6 1,4-1,2 0,0 0,-1 0,-2 0,0 0,-1 0,-1 0,-1 0,1 0,-6 5,-5 5,-10 1,-5 3,-8-1,-6 2,-5-2,1-8,3-9,4-7,5-7,2-4,2-4,2-5,0-2,1 0,5 7,5 7,5 6,4 6,3 4,3 3,0 0,1 2,-1-1,1 0,-1 0,5 0,0-1,0 0,5 0,-2 0,-1 0,-2 0,-2 0,-2 0,0 0,-1 0,-1 0,1 0,-1 0,0 0,1 0,-1 0,1 0,-1 0,1 0,0 0,-1 0,6 0,0 0,0 0,-1 0,-1 0,-7 5,-5 5,-7 6,-9-2,-9-1,-8-4,-4-2,-5-4,-1-1,-1-2,0 0,-1-1,1 0,1 1,0 0,0-1,0 1,1 0,-1 0,1 0,-1 0,0 0,1 0,-6 0,0 0,0 0,1 0,1 0,2 0,0 0,1 0,0 0,1 0,-1 0,1 0,-1 0,1 0,-1 0,1 0,-1 0,-5 0,0 0,0 0,1 0,2 0,0 0,1 0,1 0,0 0,1 0,-1 0,1 0,-6 0,1 0,-1 0,1 0,6 5,2 0,5 6,1-1,-1-2,3 4,-2-3,3 4,-2-2,4 3,1-8,4-7,8-3,6-2,3-10,3-4,5 1,-3-2,2 4,2 4,-4 0,-3-3,1 4,-4-4,9 4,-4-3,-1-2,1 3,-3-3,2 3,-3-1,3 3,-3-2,3 2,-3-2,4 3,-4-3,3 2,3 3,-3-7,3 1,1 3,-2-2,1 2,2-2,-3-2,6 2,2-2,2 2,-4-1,-6-3,1 4,0-3,-3 9,-4 8,-2 9,-4 7,-2 5,-1 4,-2 1,1 1,-1 1,0-1,1 0,5-1,0 0,0 0,-1 5,-1 0,-1 0,-1-1,0-2,-1 0,0-2,0 1,-1-2,1 1,0-1,0 1,0-1,0 1,0-1,0 1,0-1,0 6,0 0,0 0,-5-1,0-1,-6-7,-4-5,-3-7,-4-4,-3-4,0-2,-1 0,-1-2,6-4,-1 0,7-5,-2 1,5-4,-7 3,-2-9,-4 2,5-1,4-3,-1 4,0 5,3-1,-1 3,2-2,-1 3,-3 1,-3-1,-1-4,-3 2,4-4,0-2,-6 3,9 3,10 3,10 4,8 2,3 8,4 0,3 1,2-1,2-2,-5 5,6-1,-5 4,1-1,0 3,1 4,1-3,0 3,1 2,0-3,1-4,0-3,-5-4</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9:58.455"/>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2215.3457"/>
      <inkml:brushProperty name="anchorY" value="-5363.86426"/>
      <inkml:brushProperty name="scaleFactor" value="0.5"/>
    </inkml:brush>
  </inkml:definitions>
  <inkml:trace contextRef="#ctx0" brushRef="#br0">715 206,'0'0,"-4"0,-12 0,-5 5,-4 0,-3 1,0-2,0 0,0-2,1-1,0-1,1 0,5 5,1 0,0 0,-1 4,-2 0,-1-2,0-2,-1 4,-1-2,6 4,-1 4,0-1,5 2,-2-2,5 1,-2-2,-2 2,3 2,3 2,-2-2,3 1,2 2,-2-4,2 2,-4-4,2 1,1 2,3 8,8-4,6 3,7-5,10-5,9-5,2-3,1-4,7-1,-1 3,-3 1,-3-1,-4 4,-4 0,-1-1,-2-2,-1 3,0 5,0-2,0 9,0-2,-5-7,-5-16,-5-8,-4-8,-4-4,-1-8,-2-1,1 0,-2-3,2 1,-1 2,0 2,1 3,0 1,0 2,0 0,0 1,-5 4,-5 6,-6 6,-3 3,-4 4,-2 1,-2 7,1 0,-1 1,0-2,1-2,0 0,0-2,5 5,1 0,-1-1,5 4,-1 0,-1-2,3 3,3 4,-1-2,3 4,-3 1,3 4,2 2,-3 1,2 2,2-1,7-4,7-5,8-6,4-4,4-3,3-2,0-2,1 0,0 0,5 0,0 6,-1 0,-6 5,-1 0,-7 3,-5-6,-5-8,-3-8,-3-7,-1-5,-1-3,0-2,0-1,0 0,1 0,-1 0,1 1,0 0,-5 5,-5 6,-11 5,-4 4,-3 4,-2 1,6 7,1 0,0 1,6 3,-1-1,-1 4,-1-2,8-3,10-1,13-3,9-2,6-1,3-1,0 5,1-1,-7 6,0-1,-2-1,1-2,1 4,1-8,-5-6,-4-7,-5-5,-5-6,-2-2,-2-2,-2-1,1 0,-1 0,0-5,0 1,6 4,0 2,5 7,-1 0,5 5,-3-2,4 4,2 3,3 3,3 1,-4 8,-5 6,-3 6,-5 10,-3 3,-2 1,-1 1,-1-1,0-1,0-1,1-1,-1-1,1 0,0-1,0 1,0-1,0 1,0-1,0 1,0-1,0 6,0 0,0 0,-5-6,-5-7,-6-6,-4-5,-3-4,-8-3,0 0,-1-2,1-4,1 0,2 0,1 1,0 2,2-10,-1 2,0 0,1-3,-5-3,9 3,6-3,16 4,11-3,7 4,6 3,2 2,2 4,-6-4,-10 1,-12 1,-10 1,-8 2,-5 0,-4 2,-1 0,10 0,10 0,10 0,16 0,6 1,4-1,2 0,0 0,-1 0,-2 0,0 0,-1 0,-1 0,-1 0,1 0,-6 5,-5 5,-10 1,-5 3,-8-1,-6 2,-5-2,1-8,3-9,4-7,5-7,2-4,2-4,2-5,0-2,1 0,5 7,5 7,5 6,4 6,3 4,3 3,0 0,1 2,-1-1,1 0,-1 0,5 0,0-1,0 0,5 0,-2 0,-1 0,-2 0,-2 0,-2 0,0 0,-1 0,-1 0,1 0,-1 0,0 0,1 0,-1 0,1 0,-1 0,1 0,0 0,-1 0,6 0,0 0,0 0,-1 0,-1 0,-7 5,-5 5,-7 6,-9-2,-9-1,-8-4,-4-2,-5-4,-1-1,-1-2,0 0,-1-1,1 0,1 1,0 0,0-1,0 1,1 0,-1 0,1 0,-1 0,0 0,1 0,-6 0,0 0,0 0,1 0,1 0,2 0,0 0,1 0,0 0,1 0,-1 0,1 0,-1 0,1 0,-1 0,1 0,-1 0,-5 0,0 0,0 0,1 0,2 0,0 0,1 0,1 0,0 0,1 0,-1 0,1 0,-6 0,1 0,-1 0,1 0,6 5,2 0,5 6,1-1,-1-2,3 4,-2-3,3 4,-2-2,4 3,1-8,4-7,8-3,6-2,3-10,3-4,5 1,-3-2,2 4,2 4,-4 0,-3-3,1 4,-4-4,9 4,-4-3,-1-2,1 3,-3-3,2 3,-3-1,3 3,-3-2,3 2,-3-2,4 3,-4-3,3 2,3 3,-3-7,3 1,1 3,-2-2,1 2,2-2,-3-2,6 2,2-2,2 2,-4-1,-6-3,1 4,0-3,-3 9,-4 8,-2 9,-4 7,-2 5,-1 4,-2 1,1 1,-1 1,0-1,1 0,5-1,0 0,0 0,-1 5,-1 0,-1 0,-1-1,0-2,-1 0,0-2,0 1,-1-2,1 1,0-1,0 1,0-1,0 1,0-1,0 1,0-1,0 6,0 0,0 0,-5-1,0-1,-6-7,-4-5,-3-7,-4-4,-3-4,0-2,-1 0,-1-2,6-4,-1 0,7-5,-2 1,5-4,-7 3,-2-9,-4 2,5-1,4-3,-1 4,0 5,3-1,-1 3,2-2,-1 3,-3 1,-3-1,-1-4,-3 2,4-4,0-2,-6 3,9 3,10 3,10 4,8 2,3 8,4 0,3 1,2-1,2-2,-5 5,6-1,-5 4,1-1,0 3,1 4,1-3,0 3,1 2,0-3,1-4,0-3,-5-4</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7T20:03:59.522"/>
    </inkml:context>
    <inkml:brush xml:id="br0">
      <inkml:brushProperty name="width" value="0.35" units="cm"/>
      <inkml:brushProperty name="height" value="0.35" units="cm"/>
      <inkml:brushProperty name="color" value="#5B2D90"/>
      <inkml:brushProperty name="ignorePressure" value="1"/>
    </inkml:brush>
  </inkml:definitions>
  <inkml:trace contextRef="#ctx0" brushRef="#br0">1 722,'240'-33,"573"32,986 1,-1042-64,-237 2,-432 52,1 3,0 5,56 6,4-1,608-2,-718-1</inkml:trace>
  <inkml:trace contextRef="#ctx0" brushRef="#br0" timeOffset="1346.649">4944 1,'327'118,"-4"-28,18 26,-208-70,-130-46,-1 0,0 0,1 1,-1-1,0 1,0 0,1 0,-1 0,0 0,0 0,0 0,0 0,0 0,0 1,-1-1,1 1,0 0,-1 0,1-1,-1 1,1 0,-1 0,0 0,0 0,0 0,0 1,0-1,-1 0,1 0,-1 1,1-1,-1 0,0 1,0-1,0 0,0 1,0-1,0 0,-1 1,1-1,-1 0,0 0,1 1,-1-1,0 0,-1 0,1 0,0 0,0 0,-1 0,-46 58,-2-3,-2-1,-3-4,-2-1,-9 1,-87 52,124-87</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7T20:04:02.851"/>
    </inkml:context>
    <inkml:brush xml:id="br0">
      <inkml:brushProperty name="width" value="0.35" units="cm"/>
      <inkml:brushProperty name="height" value="0.35" units="cm"/>
      <inkml:brushProperty name="color" value="#5B2D90"/>
      <inkml:brushProperty name="ignorePressure" value="1"/>
    </inkml:brush>
  </inkml:definitions>
  <inkml:trace contextRef="#ctx0" brushRef="#br0">1 791,'68'-21,"340"0,1599-8,-1376 32,939-3,-1106 35,-331-35,-99-1</inkml:trace>
  <inkml:trace contextRef="#ctx0" brushRef="#br0" timeOffset="1364.132">5321 1,'1'305,"65"-91,-29-77,32 204,-35-66,2-76,-26-178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44:25.853"/>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6325.19922"/>
      <inkml:brushProperty name="anchorY" value="1141.17847"/>
      <inkml:brushProperty name="scaleFactor" value="0.5"/>
    </inkml:brush>
    <inkml:brush xml:id="br1">
      <inkml:brushProperty name="width" value="0.35" units="cm"/>
      <inkml:brushProperty name="height" value="0.35" units="cm"/>
      <inkml:brushProperty name="color" value="#AE198D"/>
      <inkml:brushProperty name="ignorePressure" value="1"/>
      <inkml:brushProperty name="inkEffects" value="galaxy"/>
      <inkml:brushProperty name="anchorX" value="-9544.4668"/>
      <inkml:brushProperty name="anchorY" value="177.07576"/>
      <inkml:brushProperty name="scaleFactor" value="0.5"/>
    </inkml:brush>
  </inkml:definitions>
  <inkml:trace contextRef="#ctx0" brushRef="#br0">187 692,'0'0,"4"0,13 0,14 0,15 0,8 0,9 0,6 0,-1 0,9 0,-10 0,-8 0,-5 0,-5 0,0 0,-1 0,-5 0,1 0,0 0,3-5,6 0,6 0,7 1,0 0,3 2,3 1,-9 1,6 0,-8 0,-3 0,-3 0,-8 1,-1-1,-7 0,-3 0,-4 0,-4 0,4 0,-1 0,-1 0,-1 0,-1-5,-1 0,4-1,0 2,0 1,-1 1,-1 1,-7 0</inkml:trace>
  <inkml:trace contextRef="#ctx0" brushRef="#br1" timeOffset="2008.273">444 0,'0'0,"-4"0,-8 5,-3 6,-5 4,-3 10,-2-2,3 2,1 1,0-6,4 0,-1 1,4 0,-1 1,3 2,3 1,-2 0,-3 1,-3 0,-4-1,4 6,-2 0,4 1,-2-7,4-2,3-1,4 1,-3 0,2 1,1 0,2 1,-3 0,5 1,2 0,6 0,6-1,5-4,4-6,-2 0,2-4,0 2,1-3,2 3,0 3,2-2,-6 2,1 3,-1-4,-3 2,-5 2,1-3,2 1,-2 2,2-3,-2 6,1-3,-2 1,3-3,-4 0,3-4,3 3,-3 1,7-3,-2 2,2 2,-4-2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44:30.371"/>
    </inkml:context>
    <inkml:brush xml:id="br0">
      <inkml:brushProperty name="width" value="0.35" units="cm"/>
      <inkml:brushProperty name="height" value="0.35" units="cm"/>
      <inkml:brushProperty name="color" value="#AE198D"/>
      <inkml:brushProperty name="ignorePressure" value="1"/>
      <inkml:brushProperty name="inkEffects" value="galaxy"/>
      <inkml:brushProperty name="anchorX" value="-10664.16602"/>
      <inkml:brushProperty name="anchorY" value="-2121.41187"/>
      <inkml:brushProperty name="scaleFactor" value="0.5"/>
    </inkml:brush>
    <inkml:brush xml:id="br1">
      <inkml:brushProperty name="width" value="0.35" units="cm"/>
      <inkml:brushProperty name="height" value="0.35" units="cm"/>
      <inkml:brushProperty name="color" value="#AE198D"/>
      <inkml:brushProperty name="ignorePressure" value="1"/>
      <inkml:brushProperty name="inkEffects" value="galaxy"/>
      <inkml:brushProperty name="anchorX" value="-12602.03027"/>
      <inkml:brushProperty name="anchorY" value="-3137.41187"/>
      <inkml:brushProperty name="scaleFactor" value="0.5"/>
    </inkml:brush>
  </inkml:definitions>
  <inkml:trace contextRef="#ctx0" brushRef="#br0">415 462,'0'0,"4"0,7 0,5 0,9 0,3 0,3 0,-1 0,0 0,-2 0,0 0,-1 0,-1 0,0 0,-1 0,1 0,4 0,1 0,0 0,-1 0,9 0,-1 0,-1 0,-2 0,-3 0,3 0,3 0,-2 0,0 0,-4 0,-1 0,-3 0,-6 0</inkml:trace>
  <inkml:trace contextRef="#ctx0" brushRef="#br1" timeOffset="2047.722">440 0,'0'0,"-4"0,-7 0,0 5,2 6,-4 0,-2 4,1 2,-2-1,-3 7,-1 2,2 1,-1-4,5 1,-3-7,5 2,-3-6,-2 3,-2 1,3 3,-2 2,-2-2,4 0,4 1,-2-3,-2 1,3 0,3 3,2 1,-6-3,1 1,7 0,7-4,15 2,6 1,4-4,3-3,1 6,-1-2,9 2,-5 1,-1-2,-2-4,-7 1,-2-3,-1 1,1-1,1-3,2-2,-5 2,0 4,1 0,-4 2,7 4,-4-3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5:50.973"/>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3711.63184"/>
      <inkml:brushProperty name="anchorY" value="-4999.10693"/>
      <inkml:brushProperty name="scaleFactor" value="0.5"/>
    </inkml:brush>
  </inkml:definitions>
  <inkml:trace contextRef="#ctx0" brushRef="#br0">618 1,'0'0,"-4"0,-2 5,-5 0,-4 6,-3-2,-4 0,-2 2,-2-1,5 3,-1-2,1-3,-1-2,4 3,0-2,-2-1,-6 4,-1-2,-2 9,0-1,0-3,7 3,5 1,1-2,-1-3,4 1,-2-3,-2-3,2 4,-1 2,3 4,-3 4,4 2,3 1,3 2,2 0,3 0,5-4,2-1,4 0,6-5,8 1,3-3,3-5,0-2,0-4,-7 4,4-2,-5 5,0-1,0-1,0 3,1-2,1-1,1-3,0-1,1 8,0-1,0-1,-6 4,1-3,5-2,-5-13,-3-13,-6-8,-4-4,-4-1,-2-1,-2 2,-1-5,0 1,0 1,0 2,1 1,0 1,-1 1,1 2,0-1,0 1,0-1,0 1,0-1,0 1,0-1,0 1,0-1,-5 11,-5 5,-1 10,-4 9,-3 2,-2 5,-3 4,-2-3,4 2,0-4,0-4,-1-3,5 2,-7-3,-1 9,-1-2,-1 4,0-3,0-3,11-4,11-3,10-2,9-2,6-1,5-1,2 0,-9 6,-11-1,-11 1,-9 10,-7-1,-4-2,3 3,-2-3,1 3,9-4,10-2,9-8,9-7,6-8,-2-5,2-5,2-1,-5-2,6 0,-4 0,1 0,-5 0,2 6,-5 11,-9 5,-8 9,-8 9,-1 5,-4 5,-3 2,2 2,-1 0,-1 0,4 0,3 0,-6-1,3 0,-2-6,4 1,-2-1,8-4,3-8,9-6,7-2,6-8,4-5,4 0,1 1,1 4,0 2,0 2,-1 2,1 2,-1 0,0 1,0-1,-6 6,0-1,-5 11,-4 5,-4 3,-3 2,-3 1,-1 1,0-11,-1-11,0-11,0-8,1-8,-1-3,1-3,0-1,0 1,0-1,0 1,0 1,0-1,0 1,0 1,0-1,-5-5,0 0,0 1,1 10,0 12,2 12,1 9,1 7,0 4,0 3,0 1,0 0,1 0,-1-1,0 0,0-1,0 0,0-1,0 1,-5-5,0-11,-6-11,2-9,0-7,3-6,2-3,2-1,-5 0,2-1,0 1,-4 0,0 0,2 1,2 1,1 9,2 12,1 9,1 10,0 5,1 5,-1 2,0 0,1 6,-1 0,0-1,0-1,0-2,0-1,-5-6,-5-7,-6-5,-4-4,-3-4,-7-7,-1-1,-1-5,1 0,1 2,7-3,1 2,1 2,4-3,0 2,-1 2,3-8,-1 1,3-3,3-3,3-2,8 4,8 4,6 4,5 4,4 3,2 2,1 1,0 1,0 0,-1-1,1 1,-1-1,0 1,5-1,0 0,-1 0,0 0,-1 0,-1 0,-2 0,0 0,0 0,0 0,-1 0,1 0,-1 0,0 0,1 0,0 0,-1 0,6 0,0 0,0 0,-1 0,-1 0,-1 0,-2 0,0 0,0 0,0 0,-1 0,0 0,6 0,0 0,0 0,-1 0,-2 0,0 0,-1 0,-1 0,0 0,-1 0,1 0,-1 0,6 0,-1 0,1 0,-1 0,-1 0,-2 0,0 0,-1 0,0 0,0 0,-1 0,0 0,6 0,-5 0,-6 10,-5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6:01.178"/>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3711.63184"/>
      <inkml:brushProperty name="anchorY" value="-4999.10693"/>
      <inkml:brushProperty name="scaleFactor" value="0.5"/>
    </inkml:brush>
  </inkml:definitions>
  <inkml:trace contextRef="#ctx0" brushRef="#br0">618 1,'0'0,"-4"0,-2 5,-5 0,-4 6,-3-2,-4 0,-2 2,-2-1,5 3,-1-2,1-3,-1-2,4 3,0-2,-2-1,-6 4,-1-2,-2 9,0-1,0-3,7 3,5 1,1-2,-1-3,4 1,-2-3,-2-3,2 4,-1 2,3 4,-3 4,4 2,3 1,3 2,2 0,3 0,5-4,2-1,4 0,6-5,8 1,3-3,3-5,0-2,0-4,-7 4,4-2,-5 5,0-1,0-1,0 3,1-2,1-1,1-3,0-1,1 8,0-1,0-1,-6 4,1-3,5-2,-5-13,-3-13,-6-8,-4-4,-4-1,-2-1,-2 2,-1-5,0 1,0 1,0 2,1 1,0 1,-1 1,1 2,0-1,0 1,0-1,0 1,0-1,0 1,0-1,0 1,0-1,-5 11,-5 5,-1 10,-4 9,-3 2,-2 5,-3 4,-2-3,4 2,0-4,0-4,-1-3,5 2,-7-3,-1 9,-1-2,-1 4,0-3,0-3,11-4,11-3,10-2,9-2,6-1,5-1,2 0,-9 6,-11-1,-11 1,-9 10,-7-1,-4-2,3 3,-2-3,1 3,9-4,10-2,9-8,9-7,6-8,-2-5,2-5,2-1,-5-2,6 0,-4 0,1 0,-5 0,2 6,-5 11,-9 5,-8 9,-8 9,-1 5,-4 5,-3 2,2 2,-1 0,-1 0,4 0,3 0,-6-1,3 0,-2-6,4 1,-2-1,8-4,3-8,9-6,7-2,6-8,4-5,4 0,1 1,1 4,0 2,0 2,-1 2,1 2,-1 0,0 1,0-1,-6 6,0-1,-5 11,-4 5,-4 3,-3 2,-3 1,-1 1,0-11,-1-11,0-11,0-8,1-8,-1-3,1-3,0-1,0 1,0-1,0 1,0 1,0-1,0 1,0 1,0-1,-5-5,0 0,0 1,1 10,0 12,2 12,1 9,1 7,0 4,0 3,0 1,0 0,1 0,-1-1,0 0,0-1,0 0,0-1,0 1,-5-5,0-11,-6-11,2-9,0-7,3-6,2-3,2-1,-5 0,2-1,0 1,-4 0,0 0,2 1,2 1,1 9,2 12,1 9,1 10,0 5,1 5,-1 2,0 0,1 6,-1 0,0-1,0-1,0-2,0-1,-5-6,-5-7,-6-5,-4-4,-3-4,-7-7,-1-1,-1-5,1 0,1 2,7-3,1 2,1 2,4-3,0 2,-1 2,3-8,-1 1,3-3,3-3,3-2,8 4,8 4,6 4,5 4,4 3,2 2,1 1,0 1,0 0,-1-1,1 1,-1-1,0 1,5-1,0 0,-1 0,0 0,-1 0,-1 0,-2 0,0 0,0 0,0 0,-1 0,1 0,-1 0,0 0,1 0,0 0,-1 0,6 0,0 0,0 0,-1 0,-1 0,-1 0,-2 0,0 0,0 0,0 0,-1 0,0 0,6 0,0 0,0 0,-1 0,-2 0,0 0,-1 0,-1 0,0 0,-1 0,1 0,-1 0,6 0,-1 0,1 0,-1 0,-1 0,-2 0,0 0,-1 0,0 0,0 0,-1 0,0 0,6 0,-5 0,-6 10,-5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6:08.03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3711.63184"/>
      <inkml:brushProperty name="anchorY" value="-4999.10693"/>
      <inkml:brushProperty name="scaleFactor" value="0.5"/>
    </inkml:brush>
  </inkml:definitions>
  <inkml:trace contextRef="#ctx0" brushRef="#br0">618 1,'0'0,"-4"0,-2 5,-5 0,-4 6,-3-2,-4 0,-2 2,-2-1,5 3,-1-2,1-3,-1-2,4 3,0-2,-2-1,-6 4,-1-2,-2 9,0-1,0-3,7 3,5 1,1-2,-1-3,4 1,-2-3,-2-3,2 4,-1 2,3 4,-3 4,4 2,3 1,3 2,2 0,3 0,5-4,2-1,4 0,6-5,8 1,3-3,3-5,0-2,0-4,-7 4,4-2,-5 5,0-1,0-1,0 3,1-2,1-1,1-3,0-1,1 8,0-1,0-1,-6 4,1-3,5-2,-5-13,-3-13,-6-8,-4-4,-4-1,-2-1,-2 2,-1-5,0 1,0 1,0 2,1 1,0 1,-1 1,1 2,0-1,0 1,0-1,0 1,0-1,0 1,0-1,0 1,0-1,-5 11,-5 5,-1 10,-4 9,-3 2,-2 5,-3 4,-2-3,4 2,0-4,0-4,-1-3,5 2,-7-3,-1 9,-1-2,-1 4,0-3,0-3,11-4,11-3,10-2,9-2,6-1,5-1,2 0,-9 6,-11-1,-11 1,-9 10,-7-1,-4-2,3 3,-2-3,1 3,9-4,10-2,9-8,9-7,6-8,-2-5,2-5,2-1,-5-2,6 0,-4 0,1 0,-5 0,2 6,-5 11,-9 5,-8 9,-8 9,-1 5,-4 5,-3 2,2 2,-1 0,-1 0,4 0,3 0,-6-1,3 0,-2-6,4 1,-2-1,8-4,3-8,9-6,7-2,6-8,4-5,4 0,1 1,1 4,0 2,0 2,-1 2,1 2,-1 0,0 1,0-1,-6 6,0-1,-5 11,-4 5,-4 3,-3 2,-3 1,-1 1,0-11,-1-11,0-11,0-8,1-8,-1-3,1-3,0-1,0 1,0-1,0 1,0 1,0-1,0 1,0 1,0-1,-5-5,0 0,0 1,1 10,0 12,2 12,1 9,1 7,0 4,0 3,0 1,0 0,1 0,-1-1,0 0,0-1,0 0,0-1,0 1,-5-5,0-11,-6-11,2-9,0-7,3-6,2-3,2-1,-5 0,2-1,0 1,-4 0,0 0,2 1,2 1,1 9,2 12,1 9,1 10,0 5,1 5,-1 2,0 0,1 6,-1 0,0-1,0-1,0-2,0-1,-5-6,-5-7,-6-5,-4-4,-3-4,-7-7,-1-1,-1-5,1 0,1 2,7-3,1 2,1 2,4-3,0 2,-1 2,3-8,-1 1,3-3,3-3,3-2,8 4,8 4,6 4,5 4,4 3,2 2,1 1,0 1,0 0,-1-1,1 1,-1-1,0 1,5-1,0 0,-1 0,0 0,-1 0,-1 0,-2 0,0 0,0 0,0 0,-1 0,1 0,-1 0,0 0,1 0,0 0,-1 0,6 0,0 0,0 0,-1 0,-1 0,-1 0,-2 0,0 0,0 0,0 0,-1 0,0 0,6 0,0 0,0 0,-1 0,-2 0,0 0,-1 0,-1 0,0 0,-1 0,1 0,-1 0,6 0,-1 0,1 0,-1 0,-1 0,-2 0,0 0,-1 0,0 0,0 0,-1 0,0 0,6 0,-5 0,-6 10,-5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6:17.520"/>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3711.63184"/>
      <inkml:brushProperty name="anchorY" value="-4999.10693"/>
      <inkml:brushProperty name="scaleFactor" value="0.5"/>
    </inkml:brush>
  </inkml:definitions>
  <inkml:trace contextRef="#ctx0" brushRef="#br0">341 1,'0'0,"-3"0,0 5,-3 0,-2 6,-2-2,-2 0,-2 2,0-1,2 3,1-2,-1-3,0-2,2 3,0-2,-1-1,-3 4,-2-2,0 9,0-1,1-3,2 3,4 1,0-2,0-3,2 1,-1-3,-2-3,2 4,-1 2,2 4,-2 4,3 2,1 1,1 2,2 0,1 0,4-4,0-1,3 0,2-5,5 1,3-3,0-5,1-2,-1-4,-3 4,2-2,-3 5,0-1,0-1,0 3,1-2,0-1,1-3,0-1,0 8,0-1,0-1,-2 4,-1-3,3-2,-2-13,-2-13,-3-8,-3-4,-2-1,-1-1,-1 2,0-5,-1 1,1 1,-1 2,1 1,0 1,0 1,0 2,0-1,0 1,0-1,0 1,0-1,0 1,0-1,0 1,0-1,-3 11,-3 5,0 10,-2 9,-2 2,-1 5,-2 4,0-3,1 2,1-4,-1-4,0-3,2 2,-3-3,-1 9,0-2,-1 4,0-3,1-3,5-4,6-3,6-2,4-2,5-1,1-1,2 0,-5 6,-6-1,-7 1,-4 10,-4-1,-2-2,1 3,0-3,0 3,5-4,5-2,6-8,4-7,3-8,0-5,0-5,2-1,-3-2,3 0,-2 0,1 0,-3 0,0 6,-2 11,-4 5,-5 9,-5 9,0 5,-3 5,-1 2,2 2,-2 0,0 0,2 0,2 0,-4-1,3 0,-2-6,2 1,-1-1,5-4,1-8,5-6,4-2,4-8,1-5,3 0,0 1,1 4,0 2,0 2,0 2,-1 2,0 0,1 1,-1-1,-3 6,0-1,-2 11,-3 5,-3 3,-1 2,-1 1,-1 1,0-11,-1-11,1-11,0-8,-1-8,1-3,0-3,0-1,0 1,0-1,0 1,0 1,0-1,0 1,0 1,0-1,-3-5,0 0,1 1,-1 10,2 12,-1 12,2 9,0 7,0 4,0 3,0 1,0 0,0 0,0-1,0 0,0-1,0 0,0-1,0 1,-3-5,0-11,-2-11,0-9,0-7,1-6,2-3,1-1,-3 0,1-1,1 1,-4 0,2 0,0 1,1 1,1 9,1 12,1 9,-1 10,2 5,-1 5,0 2,0 0,0 6,0 0,0-1,0-1,0-2,0-1,-2-6,-4-7,-3-5,-2-4,-1-4,-5-7,0-1,-1-5,1 0,1 2,3-3,1 2,0 2,3-3,0 2,-1 2,1-8,0 1,2-3,2-3,1-2,5 4,4 4,3 4,3 4,2 3,1 2,1 1,0 1,0 0,0-1,-1 1,1-1,-1 1,3-1,0 0,0 0,-1 0,0 0,-1 0,0 0,-1 0,1 0,-1 0,0 0,0 0,0 0,0 0,0 0,0 0,0 0,3 0,0 0,0 0,0 0,-1 0,-1 0,0 0,-1 0,0 0,0 0,0 0,0 0,3 0,0 0,0 0,0 0,-1 0,-1 0,-1 0,1 0,-1 0,0 0,0 0,0 0,3 0,0 0,0 0,0 0,-2 0,1 0,-2 0,1 0,-1 0,0 0,0 0,0 0,3 0,-3 0,-3 10,-3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7:06.977"/>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3711.63184"/>
      <inkml:brushProperty name="anchorY" value="-4999.10693"/>
      <inkml:brushProperty name="scaleFactor" value="0.5"/>
    </inkml:brush>
  </inkml:definitions>
  <inkml:trace contextRef="#ctx0" brushRef="#br0">618 1,'0'0,"-4"0,-2 5,-5 0,-4 6,-3-2,-4 0,-2 2,-2-1,5 3,-1-2,1-3,-1-2,4 3,0-2,-2-1,-6 4,-1-2,-2 9,0-1,0-3,7 3,5 1,1-2,-1-3,4 1,-2-3,-2-3,2 4,-1 2,3 4,-3 4,4 2,3 1,3 2,2 0,3 0,5-4,2-1,4 0,6-5,8 1,3-3,3-5,0-2,0-4,-7 4,4-2,-5 5,0-1,0-1,0 3,1-2,1-1,1-3,0-1,1 8,0-1,0-1,-6 4,1-3,5-2,-5-13,-3-13,-6-8,-4-4,-4-1,-2-1,-2 2,-1-5,0 1,0 1,0 2,1 1,0 1,-1 1,1 2,0-1,0 1,0-1,0 1,0-1,0 1,0-1,0 1,0-1,-5 11,-5 5,-1 10,-4 9,-3 2,-2 5,-3 4,-2-3,4 2,0-4,0-4,-1-3,5 2,-7-3,-1 9,-1-2,-1 4,0-3,0-3,11-4,11-3,10-2,9-2,6-1,5-1,2 0,-9 6,-11-1,-11 1,-9 10,-7-1,-4-2,3 3,-2-3,1 3,9-4,10-2,9-8,9-7,6-8,-2-5,2-5,2-1,-5-2,6 0,-4 0,1 0,-5 0,2 6,-5 11,-9 5,-8 9,-8 9,-1 5,-4 5,-3 2,2 2,-1 0,-1 0,4 0,3 0,-6-1,3 0,-2-6,4 1,-2-1,8-4,3-8,9-6,7-2,6-8,4-5,4 0,1 1,1 4,0 2,0 2,-1 2,1 2,-1 0,0 1,0-1,-6 6,0-1,-5 11,-4 5,-4 3,-3 2,-3 1,-1 1,0-11,-1-11,0-11,0-8,1-8,-1-3,1-3,0-1,0 1,0-1,0 1,0 1,0-1,0 1,0 1,0-1,-5-5,0 0,0 1,1 10,0 12,2 12,1 9,1 7,0 4,0 3,0 1,0 0,1 0,-1-1,0 0,0-1,0 0,0-1,0 1,-5-5,0-11,-6-11,2-9,0-7,3-6,2-3,2-1,-5 0,2-1,0 1,-4 0,0 0,2 1,2 1,1 9,2 12,1 9,1 10,0 5,1 5,-1 2,0 0,1 6,-1 0,0-1,0-1,0-2,0-1,-5-6,-5-7,-6-5,-4-4,-3-4,-7-7,-1-1,-1-5,1 0,1 2,7-3,1 2,1 2,4-3,0 2,-1 2,3-8,-1 1,3-3,3-3,3-2,8 4,8 4,6 4,5 4,4 3,2 2,1 1,0 1,0 0,-1-1,1 1,-1-1,0 1,5-1,0 0,-1 0,0 0,-1 0,-1 0,-2 0,0 0,0 0,0 0,-1 0,1 0,-1 0,0 0,1 0,0 0,-1 0,6 0,0 0,0 0,-1 0,-1 0,-1 0,-2 0,0 0,0 0,0 0,-1 0,0 0,6 0,0 0,0 0,-1 0,-2 0,0 0,-1 0,-1 0,0 0,-1 0,1 0,-1 0,6 0,-1 0,1 0,-1 0,-1 0,-2 0,0 0,-1 0,0 0,0 0,-1 0,0 0,6 0,-5 0,-6 10,-5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2-28T12:58:15.775"/>
    </inkml:context>
    <inkml:brush xml:id="br0">
      <inkml:brushProperty name="width" value="0.1" units="cm"/>
      <inkml:brushProperty name="height" value="0.1" units="cm"/>
      <inkml:brushProperty name="color" value="#AE198D"/>
      <inkml:brushProperty name="ignorePressure" value="1"/>
      <inkml:brushProperty name="inkEffects" value="galaxy"/>
      <inkml:brushProperty name="anchorX" value="-12215.3457"/>
      <inkml:brushProperty name="anchorY" value="-5363.86426"/>
      <inkml:brushProperty name="scaleFactor" value="0.5"/>
    </inkml:brush>
  </inkml:definitions>
  <inkml:trace contextRef="#ctx0" brushRef="#br0">715 206,'0'0,"-4"0,-12 0,-5 5,-4 0,-3 1,0-2,0 0,0-2,1-1,0-1,1 0,5 5,1 0,0 0,-1 4,-2 0,-1-2,0-2,-1 4,-1-2,6 4,-1 4,0-1,5 2,-2-2,5 1,-2-2,-2 2,3 2,3 2,-2-2,3 1,2 2,-2-4,2 2,-4-4,2 1,1 2,3 8,8-4,6 3,7-5,10-5,9-5,2-3,1-4,7-1,-1 3,-3 1,-3-1,-4 4,-4 0,-1-1,-2-2,-1 3,0 5,0-2,0 9,0-2,-5-7,-5-16,-5-8,-4-8,-4-4,-1-8,-2-1,1 0,-2-3,2 1,-1 2,0 2,1 3,0 1,0 2,0 0,0 1,-5 4,-5 6,-6 6,-3 3,-4 4,-2 1,-2 7,1 0,-1 1,0-2,1-2,0 0,0-2,5 5,1 0,-1-1,5 4,-1 0,-1-2,3 3,3 4,-1-2,3 4,-3 1,3 4,2 2,-3 1,2 2,2-1,7-4,7-5,8-6,4-4,4-3,3-2,0-2,1 0,0 0,5 0,0 6,-1 0,-6 5,-1 0,-7 3,-5-6,-5-8,-3-8,-3-7,-1-5,-1-3,0-2,0-1,0 0,1 0,-1 0,1 1,0 0,-5 5,-5 6,-11 5,-4 4,-3 4,-2 1,6 7,1 0,0 1,6 3,-1-1,-1 4,-1-2,8-3,10-1,13-3,9-2,6-1,3-1,0 5,1-1,-7 6,0-1,-2-1,1-2,1 4,1-8,-5-6,-4-7,-5-5,-5-6,-2-2,-2-2,-2-1,1 0,-1 0,0-5,0 1,6 4,0 2,5 7,-1 0,5 5,-3-2,4 4,2 3,3 3,3 1,-4 8,-5 6,-3 6,-5 10,-3 3,-2 1,-1 1,-1-1,0-1,0-1,1-1,-1-1,1 0,0-1,0 1,0-1,0 1,0-1,0 1,0-1,0 6,0 0,0 0,-5-6,-5-7,-6-6,-4-5,-3-4,-8-3,0 0,-1-2,1-4,1 0,2 0,1 1,0 2,2-10,-1 2,0 0,1-3,-5-3,9 3,6-3,16 4,11-3,7 4,6 3,2 2,2 4,-6-4,-10 1,-12 1,-10 1,-8 2,-5 0,-4 2,-1 0,10 0,10 0,10 0,16 0,6 1,4-1,2 0,0 0,-1 0,-2 0,0 0,-1 0,-1 0,-1 0,1 0,-6 5,-5 5,-10 1,-5 3,-8-1,-6 2,-5-2,1-8,3-9,4-7,5-7,2-4,2-4,2-5,0-2,1 0,5 7,5 7,5 6,4 6,3 4,3 3,0 0,1 2,-1-1,1 0,-1 0,5 0,0-1,0 0,5 0,-2 0,-1 0,-2 0,-2 0,-2 0,0 0,-1 0,-1 0,1 0,-1 0,0 0,1 0,-1 0,1 0,-1 0,1 0,0 0,-1 0,6 0,0 0,0 0,-1 0,-1 0,-7 5,-5 5,-7 6,-9-2,-9-1,-8-4,-4-2,-5-4,-1-1,-1-2,0 0,-1-1,1 0,1 1,0 0,0-1,0 1,1 0,-1 0,1 0,-1 0,0 0,1 0,-6 0,0 0,0 0,1 0,1 0,2 0,0 0,1 0,0 0,1 0,-1 0,1 0,-1 0,1 0,-1 0,1 0,-1 0,-5 0,0 0,0 0,1 0,2 0,0 0,1 0,1 0,0 0,1 0,-1 0,1 0,-6 0,1 0,-1 0,1 0,6 5,2 0,5 6,1-1,-1-2,3 4,-2-3,3 4,-2-2,4 3,1-8,4-7,8-3,6-2,3-10,3-4,5 1,-3-2,2 4,2 4,-4 0,-3-3,1 4,-4-4,9 4,-4-3,-1-2,1 3,-3-3,2 3,-3-1,3 3,-3-2,3 2,-3-2,4 3,-4-3,3 2,3 3,-3-7,3 1,1 3,-2-2,1 2,2-2,-3-2,6 2,2-2,2 2,-4-1,-6-3,1 4,0-3,-3 9,-4 8,-2 9,-4 7,-2 5,-1 4,-2 1,1 1,-1 1,0-1,1 0,5-1,0 0,0 0,-1 5,-1 0,-1 0,-1-1,0-2,-1 0,0-2,0 1,-1-2,1 1,0-1,0 1,0-1,0 1,0-1,0 1,0-1,0 6,0 0,0 0,-5-1,0-1,-6-7,-4-5,-3-7,-4-4,-3-4,0-2,-1 0,-1-2,6-4,-1 0,7-5,-2 1,5-4,-7 3,-2-9,-4 2,5-1,4-3,-1 4,0 5,3-1,-1 3,2-2,-1 3,-3 1,-3-1,-1-4,-3 2,4-4,0-2,-6 3,9 3,10 3,10 4,8 2,3 8,4 0,3 1,2-1,2-2,-5 5,6-1,-5 4,1-1,0 3,1 4,1-3,0 3,1 2,0-3,1-4,0-3,-5-4</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A0BF4C38-57FD-4A62-B819-CDC421DC8A1D}" type="datetimeFigureOut">
              <a:rPr lang="en-US" smtClean="0"/>
              <a:t>3/24/2022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711A2E3A-CACE-4C06-B99E-83235DD21887}" type="slidenum">
              <a:rPr lang="en-US" smtClean="0"/>
              <a:t>‹#›</a:t>
            </a:fld>
            <a:endParaRPr lang="en-US"/>
          </a:p>
        </p:txBody>
      </p:sp>
    </p:spTree>
    <p:extLst>
      <p:ext uri="{BB962C8B-B14F-4D97-AF65-F5344CB8AC3E}">
        <p14:creationId xmlns:p14="http://schemas.microsoft.com/office/powerpoint/2010/main" val="27466387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FE8CBE-7F8A-443B-930F-335D1BDB6E8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82B4C5E-F4C7-405A-813B-BF84FC416F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D02E550-A8B9-45B9-B229-1111FCE3C4C5}"/>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5" name="Footer Placeholder 4">
            <a:extLst>
              <a:ext uri="{FF2B5EF4-FFF2-40B4-BE49-F238E27FC236}">
                <a16:creationId xmlns:a16="http://schemas.microsoft.com/office/drawing/2014/main" id="{656D67C8-B485-4CB7-A5D3-2D0BE05BC7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6CCAE8-9DB5-4347-8103-6A8FA22B2072}"/>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1568915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FF2364-DD41-4F3A-A831-1E544D46AB1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3E9A6DB-1643-4DA9-87CE-8AD01F38D103}"/>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48776F0-F2DD-4056-ABF7-5E9752E2E6DD}"/>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5" name="Footer Placeholder 4">
            <a:extLst>
              <a:ext uri="{FF2B5EF4-FFF2-40B4-BE49-F238E27FC236}">
                <a16:creationId xmlns:a16="http://schemas.microsoft.com/office/drawing/2014/main" id="{E0E2885D-E9ED-45C8-B4BC-72EB2B6440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D32405-29C2-4A39-B8D6-8B5613E2C1D5}"/>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12131177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C5A5A9D-EA4E-4802-A7F4-BDF35EF94B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B1F1B18-FB58-4F9E-BBBE-A424B024C223}"/>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7CDCA7-1B04-4CF3-8C8C-7FA986BA4BB0}"/>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5" name="Footer Placeholder 4">
            <a:extLst>
              <a:ext uri="{FF2B5EF4-FFF2-40B4-BE49-F238E27FC236}">
                <a16:creationId xmlns:a16="http://schemas.microsoft.com/office/drawing/2014/main" id="{0911B4A8-1FDB-49F2-ACC3-1152427094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DCD494-F04A-43AE-AFCE-3B3B45710BE8}"/>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3673193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4AA26-047A-4E0A-8320-C021E77E8DE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DFE92E8-C9A7-4CCC-AC5C-884CADBEF83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5517644-85D9-4940-84E9-A7739E73D3E1}"/>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5" name="Footer Placeholder 4">
            <a:extLst>
              <a:ext uri="{FF2B5EF4-FFF2-40B4-BE49-F238E27FC236}">
                <a16:creationId xmlns:a16="http://schemas.microsoft.com/office/drawing/2014/main" id="{317036D1-76E8-4356-86D2-B4DEFCE568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AB8C33-7E64-44BB-9ADA-4FB3A7A238D2}"/>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4093623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961A9-2A25-41DF-9BDD-54FF7CA799A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AB5D0A2-4351-49DC-A375-6F333F1543F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1C58DBFD-F0DE-4EAD-90C2-0B0CDBABD578}"/>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5" name="Footer Placeholder 4">
            <a:extLst>
              <a:ext uri="{FF2B5EF4-FFF2-40B4-BE49-F238E27FC236}">
                <a16:creationId xmlns:a16="http://schemas.microsoft.com/office/drawing/2014/main" id="{122D8544-018C-41D4-9C82-35336A2F2E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D3EB1-CD4B-427E-874E-1270AECC3D74}"/>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800724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B3466-2553-460E-8C83-83F3046DEA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B71F37-8D30-4187-B3C7-FB2DB9D6A4D4}"/>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5FE93A4-D33C-428B-B6A2-67EAC427AD4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AB83F86-0630-4859-976F-C11E2B925359}"/>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6" name="Footer Placeholder 5">
            <a:extLst>
              <a:ext uri="{FF2B5EF4-FFF2-40B4-BE49-F238E27FC236}">
                <a16:creationId xmlns:a16="http://schemas.microsoft.com/office/drawing/2014/main" id="{709F984C-1170-44D6-8A9A-50B0DDE861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E93E86-236E-4FB7-B447-58DF7BF68507}"/>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24642818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FF23B8-72E9-494F-9615-1A78F5D141C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5309468-528C-49CC-A758-9EC2EA791C8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96A24F3B-A9A6-45EC-9ED5-46C90592F351}"/>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93D97C5-2F62-42B6-BC63-AB40644DC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B05DA9F-F920-4CE6-B74B-F044D12C688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C77B46C-9754-470A-8282-9E30DE8725F1}"/>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8" name="Footer Placeholder 7">
            <a:extLst>
              <a:ext uri="{FF2B5EF4-FFF2-40B4-BE49-F238E27FC236}">
                <a16:creationId xmlns:a16="http://schemas.microsoft.com/office/drawing/2014/main" id="{C05C32B9-D7B2-401A-8255-E7532B54BE8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D73E8FC-543A-451D-96BE-6E3EB45EADCA}"/>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196026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0C237-BC3E-43E8-A966-FABE6BF568E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7ACABFF-676E-4135-8FC8-084C3D95EDA0}"/>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4" name="Footer Placeholder 3">
            <a:extLst>
              <a:ext uri="{FF2B5EF4-FFF2-40B4-BE49-F238E27FC236}">
                <a16:creationId xmlns:a16="http://schemas.microsoft.com/office/drawing/2014/main" id="{07E38C3C-043A-4824-97C9-5CC7A6F7E4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868195E-98B0-4C84-868A-B6A29738BD1E}"/>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38823988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0D9E06F-3A84-4501-A3B7-FD899D6510C1}"/>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3" name="Footer Placeholder 2">
            <a:extLst>
              <a:ext uri="{FF2B5EF4-FFF2-40B4-BE49-F238E27FC236}">
                <a16:creationId xmlns:a16="http://schemas.microsoft.com/office/drawing/2014/main" id="{CDCFA2CB-8922-41DE-9A7B-8C367AF6A1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F1DA49-08A5-422E-A05A-4E4D70A223F9}"/>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7326769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433CE2-130E-454A-B5B7-B97586E32D2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6B305BA-B5F3-4DB0-822F-92B3AF9CD1C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6314C25-9A3C-4734-B5BC-1BF8633ED0B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B2C530-98A5-4DD6-BEB8-6D53F1B7E8BF}"/>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6" name="Footer Placeholder 5">
            <a:extLst>
              <a:ext uri="{FF2B5EF4-FFF2-40B4-BE49-F238E27FC236}">
                <a16:creationId xmlns:a16="http://schemas.microsoft.com/office/drawing/2014/main" id="{1F0E62C2-56FD-4892-84B3-0003CAAB4D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384CFB-4F05-424A-93CD-B3CB4A6738FF}"/>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42102639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8DF6C-2AAE-4CD7-93DE-68576351F7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4DB71F29-9FCB-4846-9C66-5838DAAFC31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F4F03A8-BD94-4CD2-A7E3-8AD379F479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EFCD699-D5B9-40BF-9E98-6BB0EC445623}"/>
              </a:ext>
            </a:extLst>
          </p:cNvPr>
          <p:cNvSpPr>
            <a:spLocks noGrp="1"/>
          </p:cNvSpPr>
          <p:nvPr>
            <p:ph type="dt" sz="half" idx="10"/>
          </p:nvPr>
        </p:nvSpPr>
        <p:spPr/>
        <p:txBody>
          <a:bodyPr/>
          <a:lstStyle/>
          <a:p>
            <a:fld id="{8B44FDA9-5E04-4208-9C1E-518FAC72F5E2}" type="datetimeFigureOut">
              <a:rPr lang="en-US" smtClean="0"/>
              <a:t>3/24/2022</a:t>
            </a:fld>
            <a:endParaRPr lang="en-US"/>
          </a:p>
        </p:txBody>
      </p:sp>
      <p:sp>
        <p:nvSpPr>
          <p:cNvPr id="6" name="Footer Placeholder 5">
            <a:extLst>
              <a:ext uri="{FF2B5EF4-FFF2-40B4-BE49-F238E27FC236}">
                <a16:creationId xmlns:a16="http://schemas.microsoft.com/office/drawing/2014/main" id="{DA1F9F20-93F6-4BCB-B0D3-66B26E5D4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8EE457-C549-42F1-8C7F-F3B97CBDD26C}"/>
              </a:ext>
            </a:extLst>
          </p:cNvPr>
          <p:cNvSpPr>
            <a:spLocks noGrp="1"/>
          </p:cNvSpPr>
          <p:nvPr>
            <p:ph type="sldNum" sz="quarter" idx="12"/>
          </p:nvPr>
        </p:nvSpPr>
        <p:spPr/>
        <p:txBody>
          <a:bodyPr/>
          <a:lstStyle/>
          <a:p>
            <a:fld id="{DD06F510-9604-4985-B8A6-FC866BDAECC5}" type="slidenum">
              <a:rPr lang="en-US" smtClean="0"/>
              <a:t>‹#›</a:t>
            </a:fld>
            <a:endParaRPr lang="en-US"/>
          </a:p>
        </p:txBody>
      </p:sp>
    </p:spTree>
    <p:extLst>
      <p:ext uri="{BB962C8B-B14F-4D97-AF65-F5344CB8AC3E}">
        <p14:creationId xmlns:p14="http://schemas.microsoft.com/office/powerpoint/2010/main" val="1066356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F11C8F2-6D41-41CE-A918-8834774E43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6C1A23-48D1-447E-B693-134CABC640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911ED7E-660B-4649-A2B0-F6FB0309FA5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44FDA9-5E04-4208-9C1E-518FAC72F5E2}" type="datetimeFigureOut">
              <a:rPr lang="en-US" smtClean="0"/>
              <a:t>3/24/2022</a:t>
            </a:fld>
            <a:endParaRPr lang="en-US"/>
          </a:p>
        </p:txBody>
      </p:sp>
      <p:sp>
        <p:nvSpPr>
          <p:cNvPr id="5" name="Footer Placeholder 4">
            <a:extLst>
              <a:ext uri="{FF2B5EF4-FFF2-40B4-BE49-F238E27FC236}">
                <a16:creationId xmlns:a16="http://schemas.microsoft.com/office/drawing/2014/main" id="{5D51FDED-F3D2-44D1-8C6D-667C538ED52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6A2EE36-4572-43C0-9415-CFC62F478ED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06F510-9604-4985-B8A6-FC866BDAECC5}" type="slidenum">
              <a:rPr lang="en-US" smtClean="0"/>
              <a:t>‹#›</a:t>
            </a:fld>
            <a:endParaRPr lang="en-US"/>
          </a:p>
        </p:txBody>
      </p:sp>
    </p:spTree>
    <p:extLst>
      <p:ext uri="{BB962C8B-B14F-4D97-AF65-F5344CB8AC3E}">
        <p14:creationId xmlns:p14="http://schemas.microsoft.com/office/powerpoint/2010/main" val="62195209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3.png"/><Relationship Id="rId7" Type="http://schemas.openxmlformats.org/officeDocument/2006/relationships/image" Target="../media/image250.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customXml" Target="../ink/ink2.xml"/><Relationship Id="rId5" Type="http://schemas.openxmlformats.org/officeDocument/2006/relationships/image" Target="../media/image240.png"/><Relationship Id="rId4" Type="http://schemas.openxmlformats.org/officeDocument/2006/relationships/customXml" Target="../ink/ink1.xml"/><Relationship Id="rId9" Type="http://schemas.openxmlformats.org/officeDocument/2006/relationships/image" Target="../media/image26.png"/></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customXml" Target="../ink/ink4.xml"/><Relationship Id="rId7" Type="http://schemas.openxmlformats.org/officeDocument/2006/relationships/customXml" Target="../ink/ink6.xml"/><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customXml" Target="../ink/ink5.xml"/><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customXml" Target="../ink/ink7.xml"/></Relationships>
</file>

<file path=ppt/slides/_rels/slide22.xml.rels><?xml version="1.0" encoding="UTF-8" standalone="yes"?>
<Relationships xmlns="http://schemas.openxmlformats.org/package/2006/relationships"><Relationship Id="rId8" Type="http://schemas.openxmlformats.org/officeDocument/2006/relationships/customXml" Target="../ink/ink10.xml"/><Relationship Id="rId13" Type="http://schemas.openxmlformats.org/officeDocument/2006/relationships/image" Target="../media/image37.png"/><Relationship Id="rId3" Type="http://schemas.openxmlformats.org/officeDocument/2006/relationships/customXml" Target="../ink/ink8.xml"/><Relationship Id="rId7" Type="http://schemas.openxmlformats.org/officeDocument/2006/relationships/image" Target="../media/image34.png"/><Relationship Id="rId12" Type="http://schemas.openxmlformats.org/officeDocument/2006/relationships/customXml" Target="../ink/ink12.xml"/><Relationship Id="rId2" Type="http://schemas.openxmlformats.org/officeDocument/2006/relationships/image" Target="../media/image15.png"/><Relationship Id="rId16"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customXml" Target="../ink/ink9.xml"/><Relationship Id="rId11" Type="http://schemas.openxmlformats.org/officeDocument/2006/relationships/image" Target="../media/image17.png"/><Relationship Id="rId5" Type="http://schemas.openxmlformats.org/officeDocument/2006/relationships/image" Target="../media/image16.png"/><Relationship Id="rId15" Type="http://schemas.openxmlformats.org/officeDocument/2006/relationships/image" Target="../media/image18.png"/><Relationship Id="rId10" Type="http://schemas.openxmlformats.org/officeDocument/2006/relationships/customXml" Target="../ink/ink11.xml"/><Relationship Id="rId4" Type="http://schemas.openxmlformats.org/officeDocument/2006/relationships/image" Target="../media/image30.png"/><Relationship Id="rId9" Type="http://schemas.openxmlformats.org/officeDocument/2006/relationships/image" Target="../media/image35.png"/><Relationship Id="rId14" Type="http://schemas.openxmlformats.org/officeDocument/2006/relationships/customXml" Target="../ink/ink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073/pnas.1319030111" TargetMode="External"/><Relationship Id="rId2" Type="http://schemas.openxmlformats.org/officeDocument/2006/relationships/hyperlink" Target="https://doi.org/10.1073/pnas.1916903117"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https://doi.org/10.1073/pnas.1319030111" TargetMode="External"/><Relationship Id="rId2" Type="http://schemas.openxmlformats.org/officeDocument/2006/relationships/hyperlink" Target="https://doi.org/10.1073/pnas.1916903117" TargetMode="Externa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20.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customXml" Target="../ink/ink15.xml"/><Relationship Id="rId5" Type="http://schemas.openxmlformats.org/officeDocument/2006/relationships/image" Target="../media/image11.png"/><Relationship Id="rId4" Type="http://schemas.openxmlformats.org/officeDocument/2006/relationships/customXml" Target="../ink/ink14.xml"/></Relationships>
</file>

<file path=ppt/slides/_rels/slide3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image" Target="../media/image21.jpe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7.png"/></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3076D-D683-4CF5-B472-B3828B3BC777}"/>
              </a:ext>
            </a:extLst>
          </p:cNvPr>
          <p:cNvSpPr>
            <a:spLocks noGrp="1"/>
          </p:cNvSpPr>
          <p:nvPr>
            <p:ph type="ctrTitle"/>
          </p:nvPr>
        </p:nvSpPr>
        <p:spPr>
          <a:xfrm>
            <a:off x="1524000" y="-881928"/>
            <a:ext cx="9144000" cy="2387600"/>
          </a:xfrm>
        </p:spPr>
        <p:txBody>
          <a:bodyPr>
            <a:normAutofit/>
          </a:bodyPr>
          <a:lstStyle/>
          <a:p>
            <a:r>
              <a:rPr lang="en-US" sz="4800" dirty="0"/>
              <a:t>Welcome to PLP100</a:t>
            </a:r>
            <a:br>
              <a:rPr lang="en-US" sz="4800" dirty="0"/>
            </a:br>
            <a:r>
              <a:rPr lang="en-US" sz="4800" dirty="0"/>
              <a:t>Biology of Plant Pathogens</a:t>
            </a:r>
          </a:p>
        </p:txBody>
      </p:sp>
      <p:sp>
        <p:nvSpPr>
          <p:cNvPr id="3" name="Subtitle 2">
            <a:extLst>
              <a:ext uri="{FF2B5EF4-FFF2-40B4-BE49-F238E27FC236}">
                <a16:creationId xmlns:a16="http://schemas.microsoft.com/office/drawing/2014/main" id="{3A9FE058-09AC-4DD8-819B-95A4DA03E1C6}"/>
              </a:ext>
            </a:extLst>
          </p:cNvPr>
          <p:cNvSpPr>
            <a:spLocks noGrp="1"/>
          </p:cNvSpPr>
          <p:nvPr>
            <p:ph type="subTitle" idx="1"/>
          </p:nvPr>
        </p:nvSpPr>
        <p:spPr>
          <a:xfrm>
            <a:off x="1524000" y="1597747"/>
            <a:ext cx="9144000" cy="1655762"/>
          </a:xfrm>
        </p:spPr>
        <p:txBody>
          <a:bodyPr/>
          <a:lstStyle/>
          <a:p>
            <a:r>
              <a:rPr lang="en-US" dirty="0"/>
              <a:t>Lecture 1</a:t>
            </a:r>
          </a:p>
        </p:txBody>
      </p:sp>
      <p:sp>
        <p:nvSpPr>
          <p:cNvPr id="4" name="Lightning Bolt 3">
            <a:extLst>
              <a:ext uri="{FF2B5EF4-FFF2-40B4-BE49-F238E27FC236}">
                <a16:creationId xmlns:a16="http://schemas.microsoft.com/office/drawing/2014/main" id="{54279EC8-8183-498E-BF14-7EF234EAE430}"/>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Lightning Bolt 4">
            <a:extLst>
              <a:ext uri="{FF2B5EF4-FFF2-40B4-BE49-F238E27FC236}">
                <a16:creationId xmlns:a16="http://schemas.microsoft.com/office/drawing/2014/main" id="{ACEC1698-F297-4BE8-948E-64E0533B5CE8}"/>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
            <a:extLst>
              <a:ext uri="{FF2B5EF4-FFF2-40B4-BE49-F238E27FC236}">
                <a16:creationId xmlns:a16="http://schemas.microsoft.com/office/drawing/2014/main" id="{8593C663-DAB9-4086-BB1D-FED7EF36EE92}"/>
              </a:ext>
            </a:extLst>
          </p:cNvPr>
          <p:cNvSpPr txBox="1">
            <a:spLocks/>
          </p:cNvSpPr>
          <p:nvPr/>
        </p:nvSpPr>
        <p:spPr>
          <a:xfrm>
            <a:off x="939801" y="2505364"/>
            <a:ext cx="10515600" cy="4477109"/>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00000"/>
              </a:lnSpc>
            </a:pPr>
            <a:r>
              <a:rPr lang="en-US" sz="2800" dirty="0">
                <a:latin typeface="Avenir Next LT Pro" panose="020B0504020202020204" pitchFamily="34" charset="0"/>
              </a:rPr>
              <a:t>Why should you take PLP100 “Biology of Plant Pathogens”?</a:t>
            </a:r>
          </a:p>
          <a:p>
            <a:pPr marL="342900" indent="-342900" algn="l">
              <a:lnSpc>
                <a:spcPct val="100000"/>
              </a:lnSpc>
              <a:buFont typeface="Arial" panose="020B0604020202020204" pitchFamily="34" charset="0"/>
              <a:buChar char="•"/>
            </a:pPr>
            <a:r>
              <a:rPr lang="en-US" sz="2800" dirty="0">
                <a:latin typeface="Avenir Next LT Pro" panose="020B0504020202020204" pitchFamily="34" charset="0"/>
              </a:rPr>
              <a:t>You are interested in </a:t>
            </a:r>
            <a:r>
              <a:rPr lang="en-US" sz="2800" b="1" dirty="0">
                <a:solidFill>
                  <a:schemeClr val="accent2">
                    <a:lumMod val="50000"/>
                  </a:schemeClr>
                </a:solidFill>
                <a:latin typeface="Avenir Next LT Pro" panose="020B0504020202020204" pitchFamily="34" charset="0"/>
              </a:rPr>
              <a:t>plant health </a:t>
            </a:r>
            <a:r>
              <a:rPr lang="en-US" sz="2800" dirty="0">
                <a:latin typeface="Avenir Next LT Pro" panose="020B0504020202020204" pitchFamily="34" charset="0"/>
              </a:rPr>
              <a:t>/ </a:t>
            </a:r>
            <a:r>
              <a:rPr lang="en-US" sz="2800" b="1" dirty="0">
                <a:solidFill>
                  <a:schemeClr val="accent2"/>
                </a:solidFill>
                <a:latin typeface="Avenir Next LT Pro" panose="020B0504020202020204" pitchFamily="34" charset="0"/>
              </a:rPr>
              <a:t>plant pathology</a:t>
            </a:r>
            <a:r>
              <a:rPr lang="en-US" sz="2800" b="1" dirty="0">
                <a:solidFill>
                  <a:schemeClr val="accent6"/>
                </a:solidFill>
                <a:latin typeface="Avenir Next LT Pro" panose="020B0504020202020204" pitchFamily="34" charset="0"/>
              </a:rPr>
              <a:t> </a:t>
            </a:r>
            <a:r>
              <a:rPr lang="en-US" sz="2800" dirty="0">
                <a:latin typeface="Avenir Next LT Pro" panose="020B0504020202020204" pitchFamily="34" charset="0"/>
              </a:rPr>
              <a:t>/ </a:t>
            </a:r>
            <a:r>
              <a:rPr lang="en-US" sz="2800" b="1" dirty="0">
                <a:solidFill>
                  <a:schemeClr val="accent2">
                    <a:lumMod val="75000"/>
                  </a:schemeClr>
                </a:solidFill>
                <a:latin typeface="Avenir Next LT Pro" panose="020B0504020202020204" pitchFamily="34" charset="0"/>
              </a:rPr>
              <a:t>food security</a:t>
            </a:r>
            <a:endParaRPr lang="en-US" sz="2800" dirty="0">
              <a:latin typeface="Avenir Next LT Pro" panose="020B0504020202020204" pitchFamily="34" charset="0"/>
            </a:endParaRPr>
          </a:p>
          <a:p>
            <a:pPr marL="342900" indent="-342900" algn="l">
              <a:lnSpc>
                <a:spcPct val="100000"/>
              </a:lnSpc>
              <a:buFont typeface="Arial" panose="020B0604020202020204" pitchFamily="34" charset="0"/>
              <a:buChar char="•"/>
            </a:pPr>
            <a:r>
              <a:rPr lang="en-US" sz="2800" dirty="0">
                <a:latin typeface="Avenir Next LT Pro" panose="020B0504020202020204" pitchFamily="34" charset="0"/>
              </a:rPr>
              <a:t>You interested in learning about </a:t>
            </a:r>
            <a:r>
              <a:rPr lang="en-US" sz="2800" b="1" dirty="0">
                <a:solidFill>
                  <a:schemeClr val="accent1"/>
                </a:solidFill>
                <a:latin typeface="Avenir Next LT Pro" panose="020B0504020202020204" pitchFamily="34" charset="0"/>
              </a:rPr>
              <a:t>Infectious Diseases </a:t>
            </a:r>
            <a:r>
              <a:rPr lang="en-US" sz="2800" dirty="0">
                <a:latin typeface="Avenir Next LT Pro" panose="020B0504020202020204" pitchFamily="34" charset="0"/>
              </a:rPr>
              <a:t>while gaining experience </a:t>
            </a:r>
            <a:r>
              <a:rPr lang="en-US" sz="2800" b="1" dirty="0">
                <a:solidFill>
                  <a:schemeClr val="accent1"/>
                </a:solidFill>
                <a:latin typeface="Avenir Next LT Pro" panose="020B0504020202020204" pitchFamily="34" charset="0"/>
              </a:rPr>
              <a:t>reading</a:t>
            </a:r>
            <a:r>
              <a:rPr lang="en-US" sz="2800" dirty="0">
                <a:latin typeface="Avenir Next LT Pro" panose="020B0504020202020204" pitchFamily="34" charset="0"/>
              </a:rPr>
              <a:t> and </a:t>
            </a:r>
            <a:r>
              <a:rPr lang="en-US" sz="2800" b="1" dirty="0">
                <a:solidFill>
                  <a:schemeClr val="accent1"/>
                </a:solidFill>
                <a:latin typeface="Avenir Next LT Pro" panose="020B0504020202020204" pitchFamily="34" charset="0"/>
              </a:rPr>
              <a:t>trying to understand scientific literature</a:t>
            </a:r>
            <a:r>
              <a:rPr lang="en-US" sz="2800" b="1" dirty="0">
                <a:latin typeface="Avenir Next LT Pro" panose="020B0504020202020204" pitchFamily="34" charset="0"/>
              </a:rPr>
              <a:t> </a:t>
            </a:r>
            <a:r>
              <a:rPr lang="en-US" sz="2800" dirty="0">
                <a:latin typeface="Avenir Next LT Pro" panose="020B0504020202020204" pitchFamily="34" charset="0"/>
              </a:rPr>
              <a:t>through </a:t>
            </a:r>
            <a:r>
              <a:rPr lang="en-US" sz="2800" b="1" dirty="0">
                <a:solidFill>
                  <a:schemeClr val="accent1"/>
                </a:solidFill>
                <a:latin typeface="Avenir Next LT Pro" panose="020B0504020202020204" pitchFamily="34" charset="0"/>
              </a:rPr>
              <a:t>peer discussions </a:t>
            </a:r>
          </a:p>
          <a:p>
            <a:pPr marL="342900" indent="-342900" algn="l">
              <a:lnSpc>
                <a:spcPct val="100000"/>
              </a:lnSpc>
              <a:buFont typeface="Arial" panose="020B0604020202020204" pitchFamily="34" charset="0"/>
              <a:buChar char="•"/>
            </a:pPr>
            <a:r>
              <a:rPr lang="en-US" sz="2800" dirty="0">
                <a:latin typeface="Avenir Next LT Pro" panose="020B0504020202020204" pitchFamily="34" charset="0"/>
              </a:rPr>
              <a:t>You are interested in a career in </a:t>
            </a:r>
            <a:r>
              <a:rPr lang="en-US" sz="2800" b="1" dirty="0">
                <a:solidFill>
                  <a:srgbClr val="7030A0"/>
                </a:solidFill>
                <a:latin typeface="Avenir Next LT Pro" panose="020B0504020202020204" pitchFamily="34" charset="0"/>
              </a:rPr>
              <a:t>biological research</a:t>
            </a:r>
          </a:p>
        </p:txBody>
      </p:sp>
    </p:spTree>
    <p:extLst>
      <p:ext uri="{BB962C8B-B14F-4D97-AF65-F5344CB8AC3E}">
        <p14:creationId xmlns:p14="http://schemas.microsoft.com/office/powerpoint/2010/main" val="10601855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F6DC-16E2-415C-AA2E-7CDBDD8916D1}"/>
              </a:ext>
            </a:extLst>
          </p:cNvPr>
          <p:cNvSpPr>
            <a:spLocks noGrp="1"/>
          </p:cNvSpPr>
          <p:nvPr>
            <p:ph type="title"/>
          </p:nvPr>
        </p:nvSpPr>
        <p:spPr>
          <a:xfrm>
            <a:off x="838200" y="365125"/>
            <a:ext cx="10515600" cy="540039"/>
          </a:xfrm>
        </p:spPr>
        <p:txBody>
          <a:bodyPr>
            <a:normAutofit fontScale="90000"/>
          </a:bodyPr>
          <a:lstStyle/>
          <a:p>
            <a:r>
              <a:rPr lang="en-US" dirty="0" err="1"/>
              <a:t>Perusall</a:t>
            </a:r>
            <a:r>
              <a:rPr lang="en-US" dirty="0"/>
              <a:t> Assignment #1</a:t>
            </a:r>
          </a:p>
        </p:txBody>
      </p:sp>
      <p:pic>
        <p:nvPicPr>
          <p:cNvPr id="3" name="Picture 2">
            <a:extLst>
              <a:ext uri="{FF2B5EF4-FFF2-40B4-BE49-F238E27FC236}">
                <a16:creationId xmlns:a16="http://schemas.microsoft.com/office/drawing/2014/main" id="{DDA8E633-3930-46AF-96F1-95C39FE0E688}"/>
              </a:ext>
            </a:extLst>
          </p:cNvPr>
          <p:cNvPicPr>
            <a:picLocks noChangeAspect="1"/>
          </p:cNvPicPr>
          <p:nvPr/>
        </p:nvPicPr>
        <p:blipFill>
          <a:blip r:embed="rId2"/>
          <a:stretch>
            <a:fillRect/>
          </a:stretch>
        </p:blipFill>
        <p:spPr>
          <a:xfrm>
            <a:off x="1392190" y="1364772"/>
            <a:ext cx="8964276" cy="2724530"/>
          </a:xfrm>
          <a:prstGeom prst="rect">
            <a:avLst/>
          </a:prstGeom>
        </p:spPr>
      </p:pic>
      <p:sp>
        <p:nvSpPr>
          <p:cNvPr id="4" name="Rectangle 3">
            <a:extLst>
              <a:ext uri="{FF2B5EF4-FFF2-40B4-BE49-F238E27FC236}">
                <a16:creationId xmlns:a16="http://schemas.microsoft.com/office/drawing/2014/main" id="{477D1FE5-6B67-46F1-9D62-44892F69415C}"/>
              </a:ext>
            </a:extLst>
          </p:cNvPr>
          <p:cNvSpPr/>
          <p:nvPr/>
        </p:nvSpPr>
        <p:spPr>
          <a:xfrm>
            <a:off x="4629149" y="2847975"/>
            <a:ext cx="5972175" cy="12413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Change each time</a:t>
            </a:r>
          </a:p>
          <a:p>
            <a:pPr algn="ctr"/>
            <a:r>
              <a:rPr lang="en-US" sz="5400" dirty="0"/>
              <a:t>(date)</a:t>
            </a:r>
          </a:p>
        </p:txBody>
      </p:sp>
    </p:spTree>
    <p:extLst>
      <p:ext uri="{BB962C8B-B14F-4D97-AF65-F5344CB8AC3E}">
        <p14:creationId xmlns:p14="http://schemas.microsoft.com/office/powerpoint/2010/main" val="5028582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F6DC-16E2-415C-AA2E-7CDBDD8916D1}"/>
              </a:ext>
            </a:extLst>
          </p:cNvPr>
          <p:cNvSpPr>
            <a:spLocks noGrp="1"/>
          </p:cNvSpPr>
          <p:nvPr>
            <p:ph type="title"/>
          </p:nvPr>
        </p:nvSpPr>
        <p:spPr>
          <a:xfrm>
            <a:off x="838200" y="365125"/>
            <a:ext cx="10515600" cy="540039"/>
          </a:xfrm>
        </p:spPr>
        <p:txBody>
          <a:bodyPr>
            <a:normAutofit fontScale="90000"/>
          </a:bodyPr>
          <a:lstStyle/>
          <a:p>
            <a:r>
              <a:rPr lang="en-US" dirty="0" err="1"/>
              <a:t>Perusall</a:t>
            </a:r>
            <a:r>
              <a:rPr lang="en-US" dirty="0"/>
              <a:t> Assignment #1</a:t>
            </a:r>
          </a:p>
        </p:txBody>
      </p:sp>
      <p:pic>
        <p:nvPicPr>
          <p:cNvPr id="3" name="Picture 2">
            <a:extLst>
              <a:ext uri="{FF2B5EF4-FFF2-40B4-BE49-F238E27FC236}">
                <a16:creationId xmlns:a16="http://schemas.microsoft.com/office/drawing/2014/main" id="{DDA8E633-3930-46AF-96F1-95C39FE0E688}"/>
              </a:ext>
            </a:extLst>
          </p:cNvPr>
          <p:cNvPicPr>
            <a:picLocks noChangeAspect="1"/>
          </p:cNvPicPr>
          <p:nvPr/>
        </p:nvPicPr>
        <p:blipFill>
          <a:blip r:embed="rId2"/>
          <a:stretch>
            <a:fillRect/>
          </a:stretch>
        </p:blipFill>
        <p:spPr>
          <a:xfrm>
            <a:off x="85724" y="1288572"/>
            <a:ext cx="8964276" cy="2724530"/>
          </a:xfrm>
          <a:prstGeom prst="rect">
            <a:avLst/>
          </a:prstGeom>
        </p:spPr>
      </p:pic>
      <p:sp>
        <p:nvSpPr>
          <p:cNvPr id="4" name="Rectangle 3">
            <a:extLst>
              <a:ext uri="{FF2B5EF4-FFF2-40B4-BE49-F238E27FC236}">
                <a16:creationId xmlns:a16="http://schemas.microsoft.com/office/drawing/2014/main" id="{477D1FE5-6B67-46F1-9D62-44892F69415C}"/>
              </a:ext>
            </a:extLst>
          </p:cNvPr>
          <p:cNvSpPr/>
          <p:nvPr/>
        </p:nvSpPr>
        <p:spPr>
          <a:xfrm>
            <a:off x="3322683" y="2771775"/>
            <a:ext cx="5972175" cy="12413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Change each time</a:t>
            </a:r>
          </a:p>
          <a:p>
            <a:pPr algn="ctr"/>
            <a:r>
              <a:rPr lang="en-US" sz="5400" dirty="0"/>
              <a:t>(date)</a:t>
            </a:r>
          </a:p>
        </p:txBody>
      </p:sp>
      <p:pic>
        <p:nvPicPr>
          <p:cNvPr id="5" name="Picture 4">
            <a:extLst>
              <a:ext uri="{FF2B5EF4-FFF2-40B4-BE49-F238E27FC236}">
                <a16:creationId xmlns:a16="http://schemas.microsoft.com/office/drawing/2014/main" id="{7A48D60A-D8E2-418F-A29E-AD02846F98A6}"/>
              </a:ext>
            </a:extLst>
          </p:cNvPr>
          <p:cNvPicPr>
            <a:picLocks noChangeAspect="1"/>
          </p:cNvPicPr>
          <p:nvPr/>
        </p:nvPicPr>
        <p:blipFill>
          <a:blip r:embed="rId3"/>
          <a:stretch>
            <a:fillRect/>
          </a:stretch>
        </p:blipFill>
        <p:spPr>
          <a:xfrm>
            <a:off x="2483828" y="4013101"/>
            <a:ext cx="6811030" cy="2065414"/>
          </a:xfrm>
          <a:prstGeom prst="rect">
            <a:avLst/>
          </a:prstGeom>
        </p:spPr>
      </p:pic>
      <p:sp>
        <p:nvSpPr>
          <p:cNvPr id="6" name="Right Brace 5">
            <a:extLst>
              <a:ext uri="{FF2B5EF4-FFF2-40B4-BE49-F238E27FC236}">
                <a16:creationId xmlns:a16="http://schemas.microsoft.com/office/drawing/2014/main" id="{5702139C-8850-4FAA-87E4-1E1D04B39CC4}"/>
              </a:ext>
            </a:extLst>
          </p:cNvPr>
          <p:cNvSpPr/>
          <p:nvPr/>
        </p:nvSpPr>
        <p:spPr>
          <a:xfrm>
            <a:off x="9496425" y="4013102"/>
            <a:ext cx="219075" cy="1930498"/>
          </a:xfrm>
          <a:prstGeom prst="righ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7030A0"/>
              </a:solidFill>
            </a:endParaRPr>
          </a:p>
        </p:txBody>
      </p:sp>
      <p:sp>
        <p:nvSpPr>
          <p:cNvPr id="7" name="TextBox 6">
            <a:extLst>
              <a:ext uri="{FF2B5EF4-FFF2-40B4-BE49-F238E27FC236}">
                <a16:creationId xmlns:a16="http://schemas.microsoft.com/office/drawing/2014/main" id="{69DE6B24-5772-4A0A-9D64-50A653A04495}"/>
              </a:ext>
            </a:extLst>
          </p:cNvPr>
          <p:cNvSpPr txBox="1"/>
          <p:nvPr/>
        </p:nvSpPr>
        <p:spPr>
          <a:xfrm>
            <a:off x="9917067" y="4466272"/>
            <a:ext cx="2019300" cy="1477328"/>
          </a:xfrm>
          <a:prstGeom prst="rect">
            <a:avLst/>
          </a:prstGeom>
          <a:noFill/>
        </p:spPr>
        <p:txBody>
          <a:bodyPr wrap="square" rtlCol="0">
            <a:spAutoFit/>
          </a:bodyPr>
          <a:lstStyle/>
          <a:p>
            <a:r>
              <a:rPr lang="en-US" dirty="0">
                <a:solidFill>
                  <a:srgbClr val="7030A0"/>
                </a:solidFill>
              </a:rPr>
              <a:t>Please read</a:t>
            </a:r>
          </a:p>
          <a:p>
            <a:r>
              <a:rPr lang="en-US" dirty="0">
                <a:solidFill>
                  <a:srgbClr val="7030A0"/>
                </a:solidFill>
              </a:rPr>
              <a:t>The instructions.</a:t>
            </a:r>
          </a:p>
          <a:p>
            <a:r>
              <a:rPr lang="en-US" dirty="0">
                <a:solidFill>
                  <a:srgbClr val="7030A0"/>
                </a:solidFill>
              </a:rPr>
              <a:t>(will be identical for the pathogen papers)</a:t>
            </a:r>
          </a:p>
        </p:txBody>
      </p:sp>
    </p:spTree>
    <p:extLst>
      <p:ext uri="{BB962C8B-B14F-4D97-AF65-F5344CB8AC3E}">
        <p14:creationId xmlns:p14="http://schemas.microsoft.com/office/powerpoint/2010/main" val="29281020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DA98-6661-426F-9BD7-1BDF96AEC010}"/>
              </a:ext>
            </a:extLst>
          </p:cNvPr>
          <p:cNvSpPr>
            <a:spLocks noGrp="1"/>
          </p:cNvSpPr>
          <p:nvPr>
            <p:ph type="title"/>
          </p:nvPr>
        </p:nvSpPr>
        <p:spPr/>
        <p:txBody>
          <a:bodyPr/>
          <a:lstStyle/>
          <a:p>
            <a:r>
              <a:rPr lang="en-US" dirty="0"/>
              <a:t>Grading Scheme</a:t>
            </a:r>
          </a:p>
        </p:txBody>
      </p:sp>
      <p:sp>
        <p:nvSpPr>
          <p:cNvPr id="3" name="Content Placeholder 2">
            <a:extLst>
              <a:ext uri="{FF2B5EF4-FFF2-40B4-BE49-F238E27FC236}">
                <a16:creationId xmlns:a16="http://schemas.microsoft.com/office/drawing/2014/main" id="{8BC24088-26DF-4E20-ACAD-6314EAB3564E}"/>
              </a:ext>
            </a:extLst>
          </p:cNvPr>
          <p:cNvSpPr>
            <a:spLocks noGrp="1"/>
          </p:cNvSpPr>
          <p:nvPr>
            <p:ph idx="1"/>
          </p:nvPr>
        </p:nvSpPr>
        <p:spPr/>
        <p:txBody>
          <a:bodyPr/>
          <a:lstStyle/>
          <a:p>
            <a:r>
              <a:rPr lang="en-US" dirty="0"/>
              <a:t>40% pre-class readings (via </a:t>
            </a:r>
            <a:r>
              <a:rPr lang="en-US" dirty="0" err="1"/>
              <a:t>Perusall</a:t>
            </a:r>
            <a:r>
              <a:rPr lang="en-US" dirty="0"/>
              <a:t>)</a:t>
            </a:r>
          </a:p>
          <a:p>
            <a:r>
              <a:rPr lang="en-US" dirty="0"/>
              <a:t>30% participation in discussions</a:t>
            </a:r>
          </a:p>
          <a:p>
            <a:r>
              <a:rPr lang="en-US" b="1" dirty="0"/>
              <a:t>15% Group Presentations</a:t>
            </a:r>
          </a:p>
          <a:p>
            <a:pPr lvl="1"/>
            <a:r>
              <a:rPr lang="en-US" dirty="0"/>
              <a:t>Week 10. </a:t>
            </a:r>
          </a:p>
          <a:p>
            <a:r>
              <a:rPr lang="en-US" dirty="0"/>
              <a:t>15% Take-home Final Exam</a:t>
            </a:r>
          </a:p>
        </p:txBody>
      </p:sp>
      <p:sp>
        <p:nvSpPr>
          <p:cNvPr id="5" name="Rectangle 4">
            <a:extLst>
              <a:ext uri="{FF2B5EF4-FFF2-40B4-BE49-F238E27FC236}">
                <a16:creationId xmlns:a16="http://schemas.microsoft.com/office/drawing/2014/main" id="{F4A54BB1-61CA-4529-B75F-454B5CDADFA7}"/>
              </a:ext>
            </a:extLst>
          </p:cNvPr>
          <p:cNvSpPr/>
          <p:nvPr/>
        </p:nvSpPr>
        <p:spPr>
          <a:xfrm>
            <a:off x="3322683" y="2771775"/>
            <a:ext cx="5972175" cy="1241328"/>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Update with information</a:t>
            </a:r>
          </a:p>
        </p:txBody>
      </p:sp>
    </p:spTree>
    <p:extLst>
      <p:ext uri="{BB962C8B-B14F-4D97-AF65-F5344CB8AC3E}">
        <p14:creationId xmlns:p14="http://schemas.microsoft.com/office/powerpoint/2010/main" val="72453492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DA98-6661-426F-9BD7-1BDF96AEC010}"/>
              </a:ext>
            </a:extLst>
          </p:cNvPr>
          <p:cNvSpPr>
            <a:spLocks noGrp="1"/>
          </p:cNvSpPr>
          <p:nvPr>
            <p:ph type="title"/>
          </p:nvPr>
        </p:nvSpPr>
        <p:spPr/>
        <p:txBody>
          <a:bodyPr/>
          <a:lstStyle/>
          <a:p>
            <a:r>
              <a:rPr lang="en-US" dirty="0"/>
              <a:t>Grading Scheme</a:t>
            </a:r>
          </a:p>
        </p:txBody>
      </p:sp>
      <p:sp>
        <p:nvSpPr>
          <p:cNvPr id="3" name="Content Placeholder 2">
            <a:extLst>
              <a:ext uri="{FF2B5EF4-FFF2-40B4-BE49-F238E27FC236}">
                <a16:creationId xmlns:a16="http://schemas.microsoft.com/office/drawing/2014/main" id="{8BC24088-26DF-4E20-ACAD-6314EAB3564E}"/>
              </a:ext>
            </a:extLst>
          </p:cNvPr>
          <p:cNvSpPr>
            <a:spLocks noGrp="1"/>
          </p:cNvSpPr>
          <p:nvPr>
            <p:ph idx="1"/>
          </p:nvPr>
        </p:nvSpPr>
        <p:spPr/>
        <p:txBody>
          <a:bodyPr>
            <a:normAutofit/>
          </a:bodyPr>
          <a:lstStyle/>
          <a:p>
            <a:r>
              <a:rPr lang="en-US" dirty="0"/>
              <a:t>40% pre-class readings (via </a:t>
            </a:r>
            <a:r>
              <a:rPr lang="en-US" dirty="0" err="1"/>
              <a:t>Perusall</a:t>
            </a:r>
            <a:r>
              <a:rPr lang="en-US" dirty="0"/>
              <a:t>)</a:t>
            </a:r>
          </a:p>
          <a:p>
            <a:r>
              <a:rPr lang="en-US" dirty="0"/>
              <a:t>30% participation in discussions</a:t>
            </a:r>
          </a:p>
          <a:p>
            <a:r>
              <a:rPr lang="en-US" dirty="0"/>
              <a:t>15% Group Presentations</a:t>
            </a:r>
          </a:p>
          <a:p>
            <a:r>
              <a:rPr lang="en-US" b="1" dirty="0"/>
              <a:t>15% Take-home Final Exam</a:t>
            </a:r>
          </a:p>
          <a:p>
            <a:pPr lvl="1"/>
            <a:r>
              <a:rPr lang="en-US" dirty="0"/>
              <a:t>Format: Canvas Quiz</a:t>
            </a:r>
          </a:p>
          <a:p>
            <a:pPr lvl="1"/>
            <a:r>
              <a:rPr lang="en-US" dirty="0"/>
              <a:t>Will be based on material from lectures. </a:t>
            </a:r>
          </a:p>
          <a:p>
            <a:pPr lvl="1"/>
            <a:r>
              <a:rPr lang="en-US" dirty="0"/>
              <a:t>Open note. However, all lecture hand-outs will be partial outlines that we will fill out together, so make sure you take notes!</a:t>
            </a:r>
          </a:p>
          <a:p>
            <a:pPr lvl="1"/>
            <a:r>
              <a:rPr lang="en-US" dirty="0"/>
              <a:t>Collaboration with other humans / artificial intelligence is not allowed (Do </a:t>
            </a:r>
            <a:r>
              <a:rPr lang="en-US" u="sng" dirty="0"/>
              <a:t>not</a:t>
            </a:r>
            <a:r>
              <a:rPr lang="en-US" dirty="0"/>
              <a:t> use Chegg, texting, etc. for material related to the exam). </a:t>
            </a:r>
          </a:p>
        </p:txBody>
      </p:sp>
    </p:spTree>
    <p:extLst>
      <p:ext uri="{BB962C8B-B14F-4D97-AF65-F5344CB8AC3E}">
        <p14:creationId xmlns:p14="http://schemas.microsoft.com/office/powerpoint/2010/main" val="21782707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927D-DC28-4420-976B-F53C728D3992}"/>
              </a:ext>
            </a:extLst>
          </p:cNvPr>
          <p:cNvSpPr>
            <a:spLocks noGrp="1"/>
          </p:cNvSpPr>
          <p:nvPr>
            <p:ph type="title"/>
          </p:nvPr>
        </p:nvSpPr>
        <p:spPr>
          <a:xfrm>
            <a:off x="838200" y="365126"/>
            <a:ext cx="10515600" cy="826366"/>
          </a:xfrm>
        </p:spPr>
        <p:txBody>
          <a:bodyPr>
            <a:normAutofit fontScale="90000"/>
          </a:bodyPr>
          <a:lstStyle/>
          <a:p>
            <a:r>
              <a:rPr lang="en-US" sz="2200" dirty="0"/>
              <a:t>Elephant in the room</a:t>
            </a:r>
            <a:br>
              <a:rPr lang="en-US" dirty="0"/>
            </a:br>
            <a:r>
              <a:rPr lang="en-US" dirty="0"/>
              <a:t>Covid-19</a:t>
            </a:r>
          </a:p>
        </p:txBody>
      </p:sp>
      <p:sp>
        <p:nvSpPr>
          <p:cNvPr id="3" name="Content Placeholder 2">
            <a:extLst>
              <a:ext uri="{FF2B5EF4-FFF2-40B4-BE49-F238E27FC236}">
                <a16:creationId xmlns:a16="http://schemas.microsoft.com/office/drawing/2014/main" id="{73D85EF6-7271-43AA-823C-1F5B8EA5D1A1}"/>
              </a:ext>
            </a:extLst>
          </p:cNvPr>
          <p:cNvSpPr>
            <a:spLocks noGrp="1"/>
          </p:cNvSpPr>
          <p:nvPr>
            <p:ph idx="1"/>
          </p:nvPr>
        </p:nvSpPr>
        <p:spPr>
          <a:xfrm>
            <a:off x="838200" y="1505526"/>
            <a:ext cx="10515600" cy="5089237"/>
          </a:xfrm>
        </p:spPr>
        <p:txBody>
          <a:bodyPr>
            <a:normAutofit/>
          </a:bodyPr>
          <a:lstStyle/>
          <a:p>
            <a:pPr marL="0" indent="0">
              <a:buNone/>
            </a:pPr>
            <a:r>
              <a:rPr lang="en-US" dirty="0"/>
              <a:t>If you have cold, flu-like, or covid-19 symptoms, and/or a “Positive” </a:t>
            </a:r>
            <a:r>
              <a:rPr lang="en-US" dirty="0" err="1"/>
              <a:t>Covid</a:t>
            </a:r>
            <a:r>
              <a:rPr lang="en-US" dirty="0"/>
              <a:t> test (Campus PCR or Rapid Antigen test): </a:t>
            </a:r>
          </a:p>
          <a:p>
            <a:pPr marL="0" indent="0">
              <a:buNone/>
            </a:pPr>
            <a:endParaRPr lang="en-US" dirty="0"/>
          </a:p>
          <a:p>
            <a:r>
              <a:rPr lang="en-US" dirty="0"/>
              <a:t>Slack me ASAP to let me know that you cannot attend class </a:t>
            </a:r>
            <a:br>
              <a:rPr lang="en-US" dirty="0"/>
            </a:br>
            <a:r>
              <a:rPr lang="en-US" dirty="0"/>
              <a:t>in-person. </a:t>
            </a:r>
          </a:p>
          <a:p>
            <a:endParaRPr lang="en-US" dirty="0"/>
          </a:p>
          <a:p>
            <a:r>
              <a:rPr lang="en-US" dirty="0"/>
              <a:t>If possible, please attend class via Zoom. </a:t>
            </a:r>
          </a:p>
        </p:txBody>
      </p:sp>
      <p:sp>
        <p:nvSpPr>
          <p:cNvPr id="4" name="Rectangle 3">
            <a:extLst>
              <a:ext uri="{FF2B5EF4-FFF2-40B4-BE49-F238E27FC236}">
                <a16:creationId xmlns:a16="http://schemas.microsoft.com/office/drawing/2014/main" id="{05964ED3-C336-49DC-BF45-4E86055C154A}"/>
              </a:ext>
            </a:extLst>
          </p:cNvPr>
          <p:cNvSpPr/>
          <p:nvPr/>
        </p:nvSpPr>
        <p:spPr>
          <a:xfrm>
            <a:off x="3322683" y="2771775"/>
            <a:ext cx="5972175" cy="12413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Delete?</a:t>
            </a:r>
          </a:p>
        </p:txBody>
      </p:sp>
    </p:spTree>
    <p:extLst>
      <p:ext uri="{BB962C8B-B14F-4D97-AF65-F5344CB8AC3E}">
        <p14:creationId xmlns:p14="http://schemas.microsoft.com/office/powerpoint/2010/main" val="1242192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927D-DC28-4420-976B-F53C728D3992}"/>
              </a:ext>
            </a:extLst>
          </p:cNvPr>
          <p:cNvSpPr>
            <a:spLocks noGrp="1"/>
          </p:cNvSpPr>
          <p:nvPr>
            <p:ph type="title"/>
          </p:nvPr>
        </p:nvSpPr>
        <p:spPr>
          <a:xfrm>
            <a:off x="838200" y="365126"/>
            <a:ext cx="10515600" cy="826366"/>
          </a:xfrm>
        </p:spPr>
        <p:txBody>
          <a:bodyPr>
            <a:normAutofit fontScale="90000"/>
          </a:bodyPr>
          <a:lstStyle/>
          <a:p>
            <a:r>
              <a:rPr lang="en-US" sz="2200" dirty="0"/>
              <a:t>Elephant in the room</a:t>
            </a:r>
            <a:br>
              <a:rPr lang="en-US" dirty="0"/>
            </a:br>
            <a:r>
              <a:rPr lang="en-US" dirty="0"/>
              <a:t>Covid-19</a:t>
            </a:r>
          </a:p>
        </p:txBody>
      </p:sp>
      <p:pic>
        <p:nvPicPr>
          <p:cNvPr id="1030" name="Picture 6" descr="Image">
            <a:extLst>
              <a:ext uri="{FF2B5EF4-FFF2-40B4-BE49-F238E27FC236}">
                <a16:creationId xmlns:a16="http://schemas.microsoft.com/office/drawing/2014/main" id="{813B7123-AE27-4971-A4D6-CFBB01099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69625" y="732984"/>
            <a:ext cx="4670323" cy="61250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02A9B31D-5102-471F-8BD2-D64BDD87DDCE}"/>
              </a:ext>
            </a:extLst>
          </p:cNvPr>
          <p:cNvSpPr txBox="1"/>
          <p:nvPr/>
        </p:nvSpPr>
        <p:spPr>
          <a:xfrm>
            <a:off x="353963" y="1484671"/>
            <a:ext cx="5152103" cy="1384995"/>
          </a:xfrm>
          <a:prstGeom prst="rect">
            <a:avLst/>
          </a:prstGeom>
          <a:noFill/>
        </p:spPr>
        <p:txBody>
          <a:bodyPr wrap="square" rtlCol="0">
            <a:spAutoFit/>
          </a:bodyPr>
          <a:lstStyle/>
          <a:p>
            <a:r>
              <a:rPr lang="en-US" sz="2800" dirty="0"/>
              <a:t>Data shows that N95 or surgical masks should be worn in indoor settings. </a:t>
            </a:r>
          </a:p>
        </p:txBody>
      </p:sp>
      <p:sp>
        <p:nvSpPr>
          <p:cNvPr id="10" name="TextBox 9">
            <a:extLst>
              <a:ext uri="{FF2B5EF4-FFF2-40B4-BE49-F238E27FC236}">
                <a16:creationId xmlns:a16="http://schemas.microsoft.com/office/drawing/2014/main" id="{3EDA4D09-5352-4FC8-AAA5-8286991C3417}"/>
              </a:ext>
            </a:extLst>
          </p:cNvPr>
          <p:cNvSpPr txBox="1"/>
          <p:nvPr/>
        </p:nvSpPr>
        <p:spPr>
          <a:xfrm>
            <a:off x="6381136" y="217618"/>
            <a:ext cx="4670323" cy="646331"/>
          </a:xfrm>
          <a:prstGeom prst="rect">
            <a:avLst/>
          </a:prstGeom>
          <a:noFill/>
        </p:spPr>
        <p:txBody>
          <a:bodyPr wrap="square" rtlCol="0">
            <a:spAutoFit/>
          </a:bodyPr>
          <a:lstStyle/>
          <a:p>
            <a:r>
              <a:rPr lang="en-US" dirty="0"/>
              <a:t>Data below is regarding a pre-omicron variant (that was less transmissible)</a:t>
            </a:r>
          </a:p>
        </p:txBody>
      </p:sp>
      <p:sp>
        <p:nvSpPr>
          <p:cNvPr id="6" name="Rectangle 5">
            <a:extLst>
              <a:ext uri="{FF2B5EF4-FFF2-40B4-BE49-F238E27FC236}">
                <a16:creationId xmlns:a16="http://schemas.microsoft.com/office/drawing/2014/main" id="{DB921778-0A39-4317-85B3-0627B8F45885}"/>
              </a:ext>
            </a:extLst>
          </p:cNvPr>
          <p:cNvSpPr/>
          <p:nvPr/>
        </p:nvSpPr>
        <p:spPr>
          <a:xfrm>
            <a:off x="3322683" y="2771775"/>
            <a:ext cx="5972175" cy="124132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Delete?</a:t>
            </a:r>
          </a:p>
        </p:txBody>
      </p:sp>
    </p:spTree>
    <p:extLst>
      <p:ext uri="{BB962C8B-B14F-4D97-AF65-F5344CB8AC3E}">
        <p14:creationId xmlns:p14="http://schemas.microsoft.com/office/powerpoint/2010/main" val="27063667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927D-DC28-4420-976B-F53C728D3992}"/>
              </a:ext>
            </a:extLst>
          </p:cNvPr>
          <p:cNvSpPr>
            <a:spLocks noGrp="1"/>
          </p:cNvSpPr>
          <p:nvPr>
            <p:ph type="title"/>
          </p:nvPr>
        </p:nvSpPr>
        <p:spPr>
          <a:xfrm>
            <a:off x="838200" y="365126"/>
            <a:ext cx="10515600" cy="826366"/>
          </a:xfrm>
        </p:spPr>
        <p:txBody>
          <a:bodyPr>
            <a:normAutofit fontScale="90000"/>
          </a:bodyPr>
          <a:lstStyle/>
          <a:p>
            <a:r>
              <a:rPr lang="en-US" dirty="0"/>
              <a:t>Course policies: flexibility &amp; mutual respect</a:t>
            </a:r>
          </a:p>
        </p:txBody>
      </p:sp>
      <p:sp>
        <p:nvSpPr>
          <p:cNvPr id="3" name="Content Placeholder 2">
            <a:extLst>
              <a:ext uri="{FF2B5EF4-FFF2-40B4-BE49-F238E27FC236}">
                <a16:creationId xmlns:a16="http://schemas.microsoft.com/office/drawing/2014/main" id="{73D85EF6-7271-43AA-823C-1F5B8EA5D1A1}"/>
              </a:ext>
            </a:extLst>
          </p:cNvPr>
          <p:cNvSpPr>
            <a:spLocks noGrp="1"/>
          </p:cNvSpPr>
          <p:nvPr>
            <p:ph idx="1"/>
          </p:nvPr>
        </p:nvSpPr>
        <p:spPr>
          <a:xfrm>
            <a:off x="838200" y="1471271"/>
            <a:ext cx="10515600" cy="5021603"/>
          </a:xfrm>
        </p:spPr>
        <p:txBody>
          <a:bodyPr>
            <a:normAutofit/>
          </a:bodyPr>
          <a:lstStyle/>
          <a:p>
            <a:pPr marL="0" indent="0">
              <a:buNone/>
            </a:pPr>
            <a:r>
              <a:rPr lang="en-US" dirty="0"/>
              <a:t>Ways I will try to be flexible:</a:t>
            </a:r>
          </a:p>
          <a:p>
            <a:r>
              <a:rPr lang="en-US" dirty="0"/>
              <a:t>Course design:</a:t>
            </a:r>
          </a:p>
          <a:p>
            <a:pPr lvl="1"/>
            <a:r>
              <a:rPr lang="en-US" dirty="0"/>
              <a:t>Online learning resources (</a:t>
            </a:r>
            <a:r>
              <a:rPr lang="en-US" dirty="0" err="1"/>
              <a:t>Perusall</a:t>
            </a:r>
            <a:r>
              <a:rPr lang="en-US" dirty="0"/>
              <a:t>, Slack, Note outlines on Canvas)</a:t>
            </a:r>
          </a:p>
          <a:p>
            <a:pPr lvl="1"/>
            <a:r>
              <a:rPr lang="en-US" dirty="0"/>
              <a:t>Attempting to teach a few things well vs. teaching many things poorly. </a:t>
            </a:r>
          </a:p>
          <a:p>
            <a:pPr lvl="1"/>
            <a:r>
              <a:rPr lang="en-US" dirty="0"/>
              <a:t>Open-note, online final </a:t>
            </a:r>
          </a:p>
          <a:p>
            <a:r>
              <a:rPr lang="en-US" dirty="0"/>
              <a:t>I will </a:t>
            </a:r>
            <a:r>
              <a:rPr lang="en-US" i="1" dirty="0"/>
              <a:t>try</a:t>
            </a:r>
            <a:r>
              <a:rPr lang="en-US" dirty="0"/>
              <a:t> to record lecture via Zoom &amp; post on canvas. </a:t>
            </a:r>
          </a:p>
          <a:p>
            <a:pPr lvl="1"/>
            <a:r>
              <a:rPr lang="en-US" dirty="0"/>
              <a:t>I have a checklist, but remind me if I have forgotten. </a:t>
            </a:r>
          </a:p>
          <a:p>
            <a:r>
              <a:rPr lang="en-US" dirty="0"/>
              <a:t>If you need an accommodation due to chronic or short-term disability, please let me know. </a:t>
            </a:r>
          </a:p>
          <a:p>
            <a:pPr lvl="1"/>
            <a:endParaRPr lang="en-US" dirty="0"/>
          </a:p>
        </p:txBody>
      </p:sp>
    </p:spTree>
    <p:extLst>
      <p:ext uri="{BB962C8B-B14F-4D97-AF65-F5344CB8AC3E}">
        <p14:creationId xmlns:p14="http://schemas.microsoft.com/office/powerpoint/2010/main" val="3781724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0927D-DC28-4420-976B-F53C728D3992}"/>
              </a:ext>
            </a:extLst>
          </p:cNvPr>
          <p:cNvSpPr>
            <a:spLocks noGrp="1"/>
          </p:cNvSpPr>
          <p:nvPr>
            <p:ph type="title"/>
          </p:nvPr>
        </p:nvSpPr>
        <p:spPr>
          <a:xfrm>
            <a:off x="838200" y="365126"/>
            <a:ext cx="10515600" cy="826366"/>
          </a:xfrm>
        </p:spPr>
        <p:txBody>
          <a:bodyPr>
            <a:normAutofit/>
          </a:bodyPr>
          <a:lstStyle/>
          <a:p>
            <a:r>
              <a:rPr lang="en-US" sz="4000" dirty="0"/>
              <a:t>Course policies: flexibility &amp; mutual respect</a:t>
            </a:r>
            <a:endParaRPr lang="en-US" sz="6600" dirty="0"/>
          </a:p>
        </p:txBody>
      </p:sp>
      <p:sp>
        <p:nvSpPr>
          <p:cNvPr id="3" name="Content Placeholder 2">
            <a:extLst>
              <a:ext uri="{FF2B5EF4-FFF2-40B4-BE49-F238E27FC236}">
                <a16:creationId xmlns:a16="http://schemas.microsoft.com/office/drawing/2014/main" id="{73D85EF6-7271-43AA-823C-1F5B8EA5D1A1}"/>
              </a:ext>
            </a:extLst>
          </p:cNvPr>
          <p:cNvSpPr>
            <a:spLocks noGrp="1"/>
          </p:cNvSpPr>
          <p:nvPr>
            <p:ph idx="1"/>
          </p:nvPr>
        </p:nvSpPr>
        <p:spPr>
          <a:xfrm>
            <a:off x="838200" y="1459344"/>
            <a:ext cx="10515600" cy="5135419"/>
          </a:xfrm>
        </p:spPr>
        <p:txBody>
          <a:bodyPr>
            <a:normAutofit/>
          </a:bodyPr>
          <a:lstStyle/>
          <a:p>
            <a:pPr marL="0" indent="0">
              <a:buNone/>
            </a:pPr>
            <a:r>
              <a:rPr lang="en-US" dirty="0"/>
              <a:t>My requests for you all:</a:t>
            </a:r>
          </a:p>
          <a:p>
            <a:pPr marL="0" indent="0">
              <a:buNone/>
            </a:pPr>
            <a:endParaRPr lang="en-US" dirty="0"/>
          </a:p>
          <a:p>
            <a:r>
              <a:rPr lang="en-US" dirty="0"/>
              <a:t>Bring a Growth Mindset &amp; work hard</a:t>
            </a:r>
          </a:p>
          <a:p>
            <a:endParaRPr lang="en-US" dirty="0"/>
          </a:p>
          <a:p>
            <a:r>
              <a:rPr lang="en-US" dirty="0"/>
              <a:t>Help each other (except on the final exam</a:t>
            </a:r>
            <a:r>
              <a:rPr lang="en-US" dirty="0">
                <a:sym typeface="Wingdings" panose="05000000000000000000" pitchFamily="2" charset="2"/>
              </a:rPr>
              <a:t> </a:t>
            </a:r>
            <a:r>
              <a:rPr lang="en-US" dirty="0"/>
              <a:t>)</a:t>
            </a:r>
          </a:p>
          <a:p>
            <a:endParaRPr lang="en-US" dirty="0"/>
          </a:p>
          <a:p>
            <a:r>
              <a:rPr lang="en-US" dirty="0"/>
              <a:t>Be understanding &amp; flexible to me &amp; your classmates.  </a:t>
            </a:r>
          </a:p>
          <a:p>
            <a:endParaRPr lang="en-US" dirty="0"/>
          </a:p>
          <a:p>
            <a:pPr lvl="1"/>
            <a:endParaRPr lang="en-US" dirty="0"/>
          </a:p>
        </p:txBody>
      </p:sp>
    </p:spTree>
    <p:extLst>
      <p:ext uri="{BB962C8B-B14F-4D97-AF65-F5344CB8AC3E}">
        <p14:creationId xmlns:p14="http://schemas.microsoft.com/office/powerpoint/2010/main" val="18730288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D8BB-D57A-4B52-A37C-2B3171199C4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513B9FF-4A6A-4DE8-97B1-6FCD53040152}"/>
              </a:ext>
            </a:extLst>
          </p:cNvPr>
          <p:cNvSpPr>
            <a:spLocks noGrp="1"/>
          </p:cNvSpPr>
          <p:nvPr>
            <p:ph idx="1"/>
          </p:nvPr>
        </p:nvSpPr>
        <p:spPr/>
        <p:txBody>
          <a:bodyPr/>
          <a:lstStyle/>
          <a:p>
            <a:pPr marL="514350" indent="-514350">
              <a:buFont typeface="+mj-lt"/>
              <a:buAutoNum type="arabicPeriod"/>
            </a:pPr>
            <a:r>
              <a:rPr lang="en-US" dirty="0"/>
              <a:t>Introductions</a:t>
            </a:r>
          </a:p>
          <a:p>
            <a:pPr marL="514350" indent="-514350">
              <a:buFont typeface="+mj-lt"/>
              <a:buAutoNum type="arabicPeriod"/>
            </a:pPr>
            <a:r>
              <a:rPr lang="en-US" dirty="0"/>
              <a:t>Course Logistics</a:t>
            </a:r>
          </a:p>
          <a:p>
            <a:pPr marL="514350" indent="-514350">
              <a:buFont typeface="+mj-lt"/>
              <a:buAutoNum type="arabicPeriod"/>
            </a:pPr>
            <a:r>
              <a:rPr lang="en-US" dirty="0"/>
              <a:t>Intro to plant disease</a:t>
            </a:r>
          </a:p>
        </p:txBody>
      </p:sp>
    </p:spTree>
    <p:extLst>
      <p:ext uri="{BB962C8B-B14F-4D97-AF65-F5344CB8AC3E}">
        <p14:creationId xmlns:p14="http://schemas.microsoft.com/office/powerpoint/2010/main" val="34068130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5D5E13E-F267-499B-B3E6-63331D21972D}"/>
              </a:ext>
            </a:extLst>
          </p:cNvPr>
          <p:cNvPicPr>
            <a:picLocks noChangeAspect="1"/>
          </p:cNvPicPr>
          <p:nvPr/>
        </p:nvPicPr>
        <p:blipFill>
          <a:blip r:embed="rId2"/>
          <a:stretch>
            <a:fillRect/>
          </a:stretch>
        </p:blipFill>
        <p:spPr>
          <a:xfrm>
            <a:off x="3138970" y="1317293"/>
            <a:ext cx="7076448" cy="5540707"/>
          </a:xfrm>
          <a:prstGeom prst="rect">
            <a:avLst/>
          </a:prstGeom>
        </p:spPr>
      </p:pic>
      <p:sp>
        <p:nvSpPr>
          <p:cNvPr id="3" name="TextBox 2">
            <a:extLst>
              <a:ext uri="{FF2B5EF4-FFF2-40B4-BE49-F238E27FC236}">
                <a16:creationId xmlns:a16="http://schemas.microsoft.com/office/drawing/2014/main" id="{AE260941-0D1F-4DAA-AC5E-D086D655C72A}"/>
              </a:ext>
            </a:extLst>
          </p:cNvPr>
          <p:cNvSpPr txBox="1"/>
          <p:nvPr/>
        </p:nvSpPr>
        <p:spPr>
          <a:xfrm>
            <a:off x="757381" y="1893454"/>
            <a:ext cx="2603262" cy="1200329"/>
          </a:xfrm>
          <a:prstGeom prst="rect">
            <a:avLst/>
          </a:prstGeom>
          <a:noFill/>
        </p:spPr>
        <p:txBody>
          <a:bodyPr wrap="square" rtlCol="0">
            <a:spAutoFit/>
          </a:bodyPr>
          <a:lstStyle/>
          <a:p>
            <a:r>
              <a:rPr lang="en-US" sz="2400" dirty="0"/>
              <a:t>First </a:t>
            </a:r>
            <a:r>
              <a:rPr lang="en-US" sz="2400" dirty="0" err="1"/>
              <a:t>Perusall</a:t>
            </a:r>
            <a:r>
              <a:rPr lang="en-US" sz="2400" dirty="0"/>
              <a:t> reading is Due </a:t>
            </a:r>
          </a:p>
          <a:p>
            <a:r>
              <a:rPr lang="en-US" sz="2400" dirty="0"/>
              <a:t>(Tues Jan 11)</a:t>
            </a:r>
          </a:p>
        </p:txBody>
      </p:sp>
    </p:spTree>
    <p:extLst>
      <p:ext uri="{BB962C8B-B14F-4D97-AF65-F5344CB8AC3E}">
        <p14:creationId xmlns:p14="http://schemas.microsoft.com/office/powerpoint/2010/main" val="37662812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D8BB-D57A-4B52-A37C-2B3171199C4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513B9FF-4A6A-4DE8-97B1-6FCD53040152}"/>
              </a:ext>
            </a:extLst>
          </p:cNvPr>
          <p:cNvSpPr>
            <a:spLocks noGrp="1"/>
          </p:cNvSpPr>
          <p:nvPr>
            <p:ph idx="1"/>
          </p:nvPr>
        </p:nvSpPr>
        <p:spPr/>
        <p:txBody>
          <a:bodyPr/>
          <a:lstStyle/>
          <a:p>
            <a:pPr marL="514350" indent="-514350">
              <a:buFont typeface="+mj-lt"/>
              <a:buAutoNum type="arabicPeriod"/>
            </a:pPr>
            <a:r>
              <a:rPr lang="en-US" dirty="0"/>
              <a:t>Introductions</a:t>
            </a:r>
          </a:p>
          <a:p>
            <a:pPr marL="514350" indent="-514350">
              <a:buFont typeface="+mj-lt"/>
              <a:buAutoNum type="arabicPeriod"/>
            </a:pPr>
            <a:r>
              <a:rPr lang="en-US" dirty="0"/>
              <a:t>Course Logistics</a:t>
            </a:r>
          </a:p>
          <a:p>
            <a:pPr marL="514350" indent="-514350">
              <a:buFont typeface="+mj-lt"/>
              <a:buAutoNum type="arabicPeriod"/>
            </a:pPr>
            <a:r>
              <a:rPr lang="en-US" dirty="0"/>
              <a:t>The Science of Learning</a:t>
            </a:r>
          </a:p>
          <a:p>
            <a:pPr marL="514350" indent="-514350">
              <a:buFont typeface="+mj-lt"/>
              <a:buAutoNum type="arabicPeriod"/>
            </a:pPr>
            <a:endParaRPr lang="en-US" dirty="0"/>
          </a:p>
        </p:txBody>
      </p:sp>
    </p:spTree>
    <p:extLst>
      <p:ext uri="{BB962C8B-B14F-4D97-AF65-F5344CB8AC3E}">
        <p14:creationId xmlns:p14="http://schemas.microsoft.com/office/powerpoint/2010/main" val="8098684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3970C2B-9D68-4D14-818E-BF5FEF83A15D}"/>
              </a:ext>
            </a:extLst>
          </p:cNvPr>
          <p:cNvSpPr txBox="1"/>
          <p:nvPr/>
        </p:nvSpPr>
        <p:spPr>
          <a:xfrm>
            <a:off x="951345" y="360218"/>
            <a:ext cx="6545318" cy="646331"/>
          </a:xfrm>
          <a:prstGeom prst="rect">
            <a:avLst/>
          </a:prstGeom>
          <a:noFill/>
        </p:spPr>
        <p:txBody>
          <a:bodyPr wrap="none" rtlCol="0">
            <a:spAutoFit/>
          </a:bodyPr>
          <a:lstStyle/>
          <a:p>
            <a:r>
              <a:rPr lang="en-US" dirty="0"/>
              <a:t>To access readings on </a:t>
            </a:r>
            <a:r>
              <a:rPr lang="en-US" dirty="0" err="1"/>
              <a:t>Perusall</a:t>
            </a:r>
            <a:r>
              <a:rPr lang="en-US" dirty="0"/>
              <a:t>: </a:t>
            </a:r>
          </a:p>
          <a:p>
            <a:r>
              <a:rPr lang="en-US" dirty="0"/>
              <a:t>1. Go to the Canvas Page &gt; Assignments &gt; </a:t>
            </a:r>
            <a:r>
              <a:rPr lang="en-US" dirty="0" err="1"/>
              <a:t>Perusall</a:t>
            </a:r>
            <a:r>
              <a:rPr lang="en-US" dirty="0"/>
              <a:t> Readings</a:t>
            </a:r>
          </a:p>
        </p:txBody>
      </p:sp>
      <p:pic>
        <p:nvPicPr>
          <p:cNvPr id="3" name="Picture 2">
            <a:extLst>
              <a:ext uri="{FF2B5EF4-FFF2-40B4-BE49-F238E27FC236}">
                <a16:creationId xmlns:a16="http://schemas.microsoft.com/office/drawing/2014/main" id="{B1DAB70C-C67B-4966-834B-7F98A0926E30}"/>
              </a:ext>
            </a:extLst>
          </p:cNvPr>
          <p:cNvPicPr>
            <a:picLocks noChangeAspect="1"/>
          </p:cNvPicPr>
          <p:nvPr/>
        </p:nvPicPr>
        <p:blipFill>
          <a:blip r:embed="rId2"/>
          <a:stretch>
            <a:fillRect/>
          </a:stretch>
        </p:blipFill>
        <p:spPr>
          <a:xfrm>
            <a:off x="0" y="1151789"/>
            <a:ext cx="12192000" cy="2688676"/>
          </a:xfrm>
          <a:prstGeom prst="rect">
            <a:avLst/>
          </a:prstGeom>
        </p:spPr>
      </p:pic>
      <p:pic>
        <p:nvPicPr>
          <p:cNvPr id="4" name="Picture 3">
            <a:extLst>
              <a:ext uri="{FF2B5EF4-FFF2-40B4-BE49-F238E27FC236}">
                <a16:creationId xmlns:a16="http://schemas.microsoft.com/office/drawing/2014/main" id="{5EC00389-43A5-4F37-A560-C0F5B9C82BD9}"/>
              </a:ext>
            </a:extLst>
          </p:cNvPr>
          <p:cNvPicPr>
            <a:picLocks noChangeAspect="1"/>
          </p:cNvPicPr>
          <p:nvPr/>
        </p:nvPicPr>
        <p:blipFill>
          <a:blip r:embed="rId3"/>
          <a:stretch>
            <a:fillRect/>
          </a:stretch>
        </p:blipFill>
        <p:spPr>
          <a:xfrm>
            <a:off x="0" y="3733364"/>
            <a:ext cx="6601746" cy="3124636"/>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4">
            <p14:nvContentPartPr>
              <p14:cNvPr id="5" name="Ink 4">
                <a:extLst>
                  <a:ext uri="{FF2B5EF4-FFF2-40B4-BE49-F238E27FC236}">
                    <a16:creationId xmlns:a16="http://schemas.microsoft.com/office/drawing/2014/main" id="{522F9F5C-6EC2-4325-9F60-92E066C01DFC}"/>
                  </a:ext>
                </a:extLst>
              </p14:cNvPr>
              <p14:cNvContentPartPr/>
              <p14:nvPr/>
            </p14:nvContentPartPr>
            <p14:xfrm>
              <a:off x="-75615" y="5253895"/>
              <a:ext cx="5067000" cy="1465200"/>
            </p14:xfrm>
          </p:contentPart>
        </mc:Choice>
        <mc:Fallback xmlns="">
          <p:pic>
            <p:nvPicPr>
              <p:cNvPr id="5" name="Ink 4">
                <a:extLst>
                  <a:ext uri="{FF2B5EF4-FFF2-40B4-BE49-F238E27FC236}">
                    <a16:creationId xmlns:a16="http://schemas.microsoft.com/office/drawing/2014/main" id="{522F9F5C-6EC2-4325-9F60-92E066C01DFC}"/>
                  </a:ext>
                </a:extLst>
              </p:cNvPr>
              <p:cNvPicPr/>
              <p:nvPr/>
            </p:nvPicPr>
            <p:blipFill>
              <a:blip r:embed="rId5"/>
              <a:stretch>
                <a:fillRect/>
              </a:stretch>
            </p:blipFill>
            <p:spPr>
              <a:xfrm>
                <a:off x="-138255" y="5191255"/>
                <a:ext cx="5192640" cy="1590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8" name="Ink 7">
                <a:extLst>
                  <a:ext uri="{FF2B5EF4-FFF2-40B4-BE49-F238E27FC236}">
                    <a16:creationId xmlns:a16="http://schemas.microsoft.com/office/drawing/2014/main" id="{D2EF11DF-E9B6-4C5B-8C6A-6C5BDCA9804A}"/>
                  </a:ext>
                </a:extLst>
              </p14:cNvPr>
              <p14:cNvContentPartPr/>
              <p14:nvPr/>
            </p14:nvContentPartPr>
            <p14:xfrm>
              <a:off x="3728505" y="3001735"/>
              <a:ext cx="860400" cy="461880"/>
            </p14:xfrm>
          </p:contentPart>
        </mc:Choice>
        <mc:Fallback xmlns="">
          <p:pic>
            <p:nvPicPr>
              <p:cNvPr id="8" name="Ink 7">
                <a:extLst>
                  <a:ext uri="{FF2B5EF4-FFF2-40B4-BE49-F238E27FC236}">
                    <a16:creationId xmlns:a16="http://schemas.microsoft.com/office/drawing/2014/main" id="{D2EF11DF-E9B6-4C5B-8C6A-6C5BDCA9804A}"/>
                  </a:ext>
                </a:extLst>
              </p:cNvPr>
              <p:cNvPicPr/>
              <p:nvPr/>
            </p:nvPicPr>
            <p:blipFill>
              <a:blip r:embed="rId7"/>
              <a:stretch>
                <a:fillRect/>
              </a:stretch>
            </p:blipFill>
            <p:spPr>
              <a:xfrm>
                <a:off x="3665865" y="2938735"/>
                <a:ext cx="986040" cy="5875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1" name="Ink 10">
                <a:extLst>
                  <a:ext uri="{FF2B5EF4-FFF2-40B4-BE49-F238E27FC236}">
                    <a16:creationId xmlns:a16="http://schemas.microsoft.com/office/drawing/2014/main" id="{76316177-7DA5-4BFA-9CE1-BE81F89213BF}"/>
                  </a:ext>
                </a:extLst>
              </p14:cNvPr>
              <p14:cNvContentPartPr/>
              <p14:nvPr/>
            </p14:nvContentPartPr>
            <p14:xfrm>
              <a:off x="1060545" y="2705815"/>
              <a:ext cx="481320" cy="304920"/>
            </p14:xfrm>
          </p:contentPart>
        </mc:Choice>
        <mc:Fallback xmlns="">
          <p:pic>
            <p:nvPicPr>
              <p:cNvPr id="11" name="Ink 10">
                <a:extLst>
                  <a:ext uri="{FF2B5EF4-FFF2-40B4-BE49-F238E27FC236}">
                    <a16:creationId xmlns:a16="http://schemas.microsoft.com/office/drawing/2014/main" id="{76316177-7DA5-4BFA-9CE1-BE81F89213BF}"/>
                  </a:ext>
                </a:extLst>
              </p:cNvPr>
              <p:cNvPicPr/>
              <p:nvPr/>
            </p:nvPicPr>
            <p:blipFill>
              <a:blip r:embed="rId9"/>
              <a:stretch>
                <a:fillRect/>
              </a:stretch>
            </p:blipFill>
            <p:spPr>
              <a:xfrm>
                <a:off x="997905" y="2642815"/>
                <a:ext cx="606960" cy="430560"/>
              </a:xfrm>
              <a:prstGeom prst="rect">
                <a:avLst/>
              </a:prstGeom>
            </p:spPr>
          </p:pic>
        </mc:Fallback>
      </mc:AlternateContent>
    </p:spTree>
    <p:extLst>
      <p:ext uri="{BB962C8B-B14F-4D97-AF65-F5344CB8AC3E}">
        <p14:creationId xmlns:p14="http://schemas.microsoft.com/office/powerpoint/2010/main" val="2497340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0976A8-BBB4-48CF-AC28-69EE50399095}"/>
              </a:ext>
            </a:extLst>
          </p:cNvPr>
          <p:cNvPicPr>
            <a:picLocks noChangeAspect="1"/>
          </p:cNvPicPr>
          <p:nvPr/>
        </p:nvPicPr>
        <p:blipFill>
          <a:blip r:embed="rId2"/>
          <a:stretch>
            <a:fillRect/>
          </a:stretch>
        </p:blipFill>
        <p:spPr>
          <a:xfrm>
            <a:off x="0" y="582494"/>
            <a:ext cx="12192000" cy="569301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3" name="Ink 2">
                <a:extLst>
                  <a:ext uri="{FF2B5EF4-FFF2-40B4-BE49-F238E27FC236}">
                    <a16:creationId xmlns:a16="http://schemas.microsoft.com/office/drawing/2014/main" id="{16FA03D8-6FEC-4723-94D3-069C26DA1963}"/>
                  </a:ext>
                </a:extLst>
              </p14:cNvPr>
              <p14:cNvContentPartPr/>
              <p14:nvPr/>
            </p14:nvContentPartPr>
            <p14:xfrm>
              <a:off x="3638145" y="1541935"/>
              <a:ext cx="671760" cy="264600"/>
            </p14:xfrm>
          </p:contentPart>
        </mc:Choice>
        <mc:Fallback xmlns="">
          <p:pic>
            <p:nvPicPr>
              <p:cNvPr id="3" name="Ink 2">
                <a:extLst>
                  <a:ext uri="{FF2B5EF4-FFF2-40B4-BE49-F238E27FC236}">
                    <a16:creationId xmlns:a16="http://schemas.microsoft.com/office/drawing/2014/main" id="{16FA03D8-6FEC-4723-94D3-069C26DA1963}"/>
                  </a:ext>
                </a:extLst>
              </p:cNvPr>
              <p:cNvPicPr/>
              <p:nvPr/>
            </p:nvPicPr>
            <p:blipFill>
              <a:blip r:embed="rId4"/>
              <a:stretch>
                <a:fillRect/>
              </a:stretch>
            </p:blipFill>
            <p:spPr>
              <a:xfrm>
                <a:off x="3620505" y="1524295"/>
                <a:ext cx="707400" cy="30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4" name="Ink 3">
                <a:extLst>
                  <a:ext uri="{FF2B5EF4-FFF2-40B4-BE49-F238E27FC236}">
                    <a16:creationId xmlns:a16="http://schemas.microsoft.com/office/drawing/2014/main" id="{AEBF861E-FB40-46EA-A6F9-7629A29636DE}"/>
                  </a:ext>
                </a:extLst>
              </p14:cNvPr>
              <p14:cNvContentPartPr/>
              <p14:nvPr/>
            </p14:nvContentPartPr>
            <p14:xfrm>
              <a:off x="5212945" y="1934481"/>
              <a:ext cx="671760" cy="264600"/>
            </p14:xfrm>
          </p:contentPart>
        </mc:Choice>
        <mc:Fallback xmlns="">
          <p:pic>
            <p:nvPicPr>
              <p:cNvPr id="4" name="Ink 3">
                <a:extLst>
                  <a:ext uri="{FF2B5EF4-FFF2-40B4-BE49-F238E27FC236}">
                    <a16:creationId xmlns:a16="http://schemas.microsoft.com/office/drawing/2014/main" id="{AEBF861E-FB40-46EA-A6F9-7629A29636DE}"/>
                  </a:ext>
                </a:extLst>
              </p:cNvPr>
              <p:cNvPicPr/>
              <p:nvPr/>
            </p:nvPicPr>
            <p:blipFill>
              <a:blip r:embed="rId6"/>
              <a:stretch>
                <a:fillRect/>
              </a:stretch>
            </p:blipFill>
            <p:spPr>
              <a:xfrm>
                <a:off x="5195305" y="1916841"/>
                <a:ext cx="707400" cy="30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7">
            <p14:nvContentPartPr>
              <p14:cNvPr id="5" name="Ink 4">
                <a:extLst>
                  <a:ext uri="{FF2B5EF4-FFF2-40B4-BE49-F238E27FC236}">
                    <a16:creationId xmlns:a16="http://schemas.microsoft.com/office/drawing/2014/main" id="{3CDE4B86-862F-4021-8183-E06DE2A0938E}"/>
                  </a:ext>
                </a:extLst>
              </p14:cNvPr>
              <p14:cNvContentPartPr/>
              <p14:nvPr/>
            </p14:nvContentPartPr>
            <p14:xfrm rot="16200000">
              <a:off x="8727381" y="1206055"/>
              <a:ext cx="671760" cy="264600"/>
            </p14:xfrm>
          </p:contentPart>
        </mc:Choice>
        <mc:Fallback xmlns="">
          <p:pic>
            <p:nvPicPr>
              <p:cNvPr id="5" name="Ink 4">
                <a:extLst>
                  <a:ext uri="{FF2B5EF4-FFF2-40B4-BE49-F238E27FC236}">
                    <a16:creationId xmlns:a16="http://schemas.microsoft.com/office/drawing/2014/main" id="{3CDE4B86-862F-4021-8183-E06DE2A0938E}"/>
                  </a:ext>
                </a:extLst>
              </p:cNvPr>
              <p:cNvPicPr/>
              <p:nvPr/>
            </p:nvPicPr>
            <p:blipFill>
              <a:blip r:embed="rId8"/>
              <a:stretch>
                <a:fillRect/>
              </a:stretch>
            </p:blipFill>
            <p:spPr>
              <a:xfrm rot="16200000">
                <a:off x="8709741" y="1188415"/>
                <a:ext cx="707400" cy="3002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9">
            <p14:nvContentPartPr>
              <p14:cNvPr id="6" name="Ink 5">
                <a:extLst>
                  <a:ext uri="{FF2B5EF4-FFF2-40B4-BE49-F238E27FC236}">
                    <a16:creationId xmlns:a16="http://schemas.microsoft.com/office/drawing/2014/main" id="{1D56B8E2-7231-4492-86A5-6B62962500E7}"/>
                  </a:ext>
                </a:extLst>
              </p14:cNvPr>
              <p14:cNvContentPartPr/>
              <p14:nvPr/>
            </p14:nvContentPartPr>
            <p14:xfrm rot="16200000">
              <a:off x="9010441" y="2657475"/>
              <a:ext cx="370240" cy="264600"/>
            </p14:xfrm>
          </p:contentPart>
        </mc:Choice>
        <mc:Fallback xmlns="">
          <p:pic>
            <p:nvPicPr>
              <p:cNvPr id="6" name="Ink 5">
                <a:extLst>
                  <a:ext uri="{FF2B5EF4-FFF2-40B4-BE49-F238E27FC236}">
                    <a16:creationId xmlns:a16="http://schemas.microsoft.com/office/drawing/2014/main" id="{1D56B8E2-7231-4492-86A5-6B62962500E7}"/>
                  </a:ext>
                </a:extLst>
              </p:cNvPr>
              <p:cNvPicPr/>
              <p:nvPr/>
            </p:nvPicPr>
            <p:blipFill>
              <a:blip r:embed="rId10"/>
              <a:stretch>
                <a:fillRect/>
              </a:stretch>
            </p:blipFill>
            <p:spPr>
              <a:xfrm rot="16200000">
                <a:off x="8992451" y="2639835"/>
                <a:ext cx="405861" cy="300240"/>
              </a:xfrm>
              <a:prstGeom prst="rect">
                <a:avLst/>
              </a:prstGeom>
            </p:spPr>
          </p:pic>
        </mc:Fallback>
      </mc:AlternateContent>
    </p:spTree>
    <p:extLst>
      <p:ext uri="{BB962C8B-B14F-4D97-AF65-F5344CB8AC3E}">
        <p14:creationId xmlns:p14="http://schemas.microsoft.com/office/powerpoint/2010/main" val="169793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2CC868-4879-4C38-A0C5-536546EABED5}"/>
              </a:ext>
            </a:extLst>
          </p:cNvPr>
          <p:cNvPicPr>
            <a:picLocks noChangeAspect="1"/>
          </p:cNvPicPr>
          <p:nvPr/>
        </p:nvPicPr>
        <p:blipFill>
          <a:blip r:embed="rId2"/>
          <a:stretch>
            <a:fillRect/>
          </a:stretch>
        </p:blipFill>
        <p:spPr>
          <a:xfrm>
            <a:off x="0" y="115718"/>
            <a:ext cx="5786147" cy="1558517"/>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3">
            <p14:nvContentPartPr>
              <p14:cNvPr id="8" name="Ink 7">
                <a:extLst>
                  <a:ext uri="{FF2B5EF4-FFF2-40B4-BE49-F238E27FC236}">
                    <a16:creationId xmlns:a16="http://schemas.microsoft.com/office/drawing/2014/main" id="{DA6F4950-66F6-4B60-9D02-D989CEC86557}"/>
                  </a:ext>
                </a:extLst>
              </p14:cNvPr>
              <p14:cNvContentPartPr/>
              <p14:nvPr/>
            </p14:nvContentPartPr>
            <p14:xfrm>
              <a:off x="5356108" y="1073755"/>
              <a:ext cx="671760" cy="264600"/>
            </p14:xfrm>
          </p:contentPart>
        </mc:Choice>
        <mc:Fallback xmlns="">
          <p:pic>
            <p:nvPicPr>
              <p:cNvPr id="8" name="Ink 7">
                <a:extLst>
                  <a:ext uri="{FF2B5EF4-FFF2-40B4-BE49-F238E27FC236}">
                    <a16:creationId xmlns:a16="http://schemas.microsoft.com/office/drawing/2014/main" id="{DA6F4950-66F6-4B60-9D02-D989CEC86557}"/>
                  </a:ext>
                </a:extLst>
              </p:cNvPr>
              <p:cNvPicPr/>
              <p:nvPr/>
            </p:nvPicPr>
            <p:blipFill>
              <a:blip r:embed="rId4"/>
              <a:stretch>
                <a:fillRect/>
              </a:stretch>
            </p:blipFill>
            <p:spPr>
              <a:xfrm>
                <a:off x="5338468" y="1056115"/>
                <a:ext cx="707400" cy="300240"/>
              </a:xfrm>
              <a:prstGeom prst="rect">
                <a:avLst/>
              </a:prstGeom>
            </p:spPr>
          </p:pic>
        </mc:Fallback>
      </mc:AlternateContent>
      <p:pic>
        <p:nvPicPr>
          <p:cNvPr id="9" name="Picture 8">
            <a:extLst>
              <a:ext uri="{FF2B5EF4-FFF2-40B4-BE49-F238E27FC236}">
                <a16:creationId xmlns:a16="http://schemas.microsoft.com/office/drawing/2014/main" id="{501C8327-ABF9-4F95-82C9-9F83BABC2A39}"/>
              </a:ext>
            </a:extLst>
          </p:cNvPr>
          <p:cNvPicPr>
            <a:picLocks noChangeAspect="1"/>
          </p:cNvPicPr>
          <p:nvPr/>
        </p:nvPicPr>
        <p:blipFill>
          <a:blip r:embed="rId5"/>
          <a:stretch>
            <a:fillRect/>
          </a:stretch>
        </p:blipFill>
        <p:spPr>
          <a:xfrm>
            <a:off x="83127" y="1945094"/>
            <a:ext cx="4562764" cy="2400698"/>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4" name="Ink 13">
                <a:extLst>
                  <a:ext uri="{FF2B5EF4-FFF2-40B4-BE49-F238E27FC236}">
                    <a16:creationId xmlns:a16="http://schemas.microsoft.com/office/drawing/2014/main" id="{2D6C7B51-0DA7-4F30-97B9-707F0E85F850}"/>
                  </a:ext>
                </a:extLst>
              </p14:cNvPr>
              <p14:cNvContentPartPr/>
              <p14:nvPr/>
            </p14:nvContentPartPr>
            <p14:xfrm>
              <a:off x="3095061" y="2299335"/>
              <a:ext cx="561960" cy="344160"/>
            </p14:xfrm>
          </p:contentPart>
        </mc:Choice>
        <mc:Fallback xmlns="">
          <p:pic>
            <p:nvPicPr>
              <p:cNvPr id="14" name="Ink 13">
                <a:extLst>
                  <a:ext uri="{FF2B5EF4-FFF2-40B4-BE49-F238E27FC236}">
                    <a16:creationId xmlns:a16="http://schemas.microsoft.com/office/drawing/2014/main" id="{2D6C7B51-0DA7-4F30-97B9-707F0E85F850}"/>
                  </a:ext>
                </a:extLst>
              </p:cNvPr>
              <p:cNvPicPr/>
              <p:nvPr/>
            </p:nvPicPr>
            <p:blipFill>
              <a:blip r:embed="rId7"/>
              <a:stretch>
                <a:fillRect/>
              </a:stretch>
            </p:blipFill>
            <p:spPr>
              <a:xfrm>
                <a:off x="3077061" y="2281695"/>
                <a:ext cx="597600" cy="37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5" name="Ink 14">
                <a:extLst>
                  <a:ext uri="{FF2B5EF4-FFF2-40B4-BE49-F238E27FC236}">
                    <a16:creationId xmlns:a16="http://schemas.microsoft.com/office/drawing/2014/main" id="{BCFF9C1E-8BAB-40CD-8EFE-CFDFF50C8CD7}"/>
                  </a:ext>
                </a:extLst>
              </p14:cNvPr>
              <p14:cNvContentPartPr/>
              <p14:nvPr/>
            </p14:nvContentPartPr>
            <p14:xfrm>
              <a:off x="1584916" y="3698644"/>
              <a:ext cx="561960" cy="344160"/>
            </p14:xfrm>
          </p:contentPart>
        </mc:Choice>
        <mc:Fallback xmlns="">
          <p:pic>
            <p:nvPicPr>
              <p:cNvPr id="15" name="Ink 14">
                <a:extLst>
                  <a:ext uri="{FF2B5EF4-FFF2-40B4-BE49-F238E27FC236}">
                    <a16:creationId xmlns:a16="http://schemas.microsoft.com/office/drawing/2014/main" id="{BCFF9C1E-8BAB-40CD-8EFE-CFDFF50C8CD7}"/>
                  </a:ext>
                </a:extLst>
              </p:cNvPr>
              <p:cNvPicPr/>
              <p:nvPr/>
            </p:nvPicPr>
            <p:blipFill>
              <a:blip r:embed="rId9"/>
              <a:stretch>
                <a:fillRect/>
              </a:stretch>
            </p:blipFill>
            <p:spPr>
              <a:xfrm>
                <a:off x="1566916" y="3681004"/>
                <a:ext cx="597600" cy="37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7" name="Ink 16">
                <a:extLst>
                  <a:ext uri="{FF2B5EF4-FFF2-40B4-BE49-F238E27FC236}">
                    <a16:creationId xmlns:a16="http://schemas.microsoft.com/office/drawing/2014/main" id="{E38CF42D-CB89-4F98-9079-39FFA2FA7036}"/>
                  </a:ext>
                </a:extLst>
              </p14:cNvPr>
              <p14:cNvContentPartPr/>
              <p14:nvPr/>
            </p14:nvContentPartPr>
            <p14:xfrm rot="9781902">
              <a:off x="5824135" y="4173712"/>
              <a:ext cx="561960" cy="344160"/>
            </p14:xfrm>
          </p:contentPart>
        </mc:Choice>
        <mc:Fallback xmlns="">
          <p:pic>
            <p:nvPicPr>
              <p:cNvPr id="17" name="Ink 16">
                <a:extLst>
                  <a:ext uri="{FF2B5EF4-FFF2-40B4-BE49-F238E27FC236}">
                    <a16:creationId xmlns:a16="http://schemas.microsoft.com/office/drawing/2014/main" id="{E38CF42D-CB89-4F98-9079-39FFA2FA7036}"/>
                  </a:ext>
                </a:extLst>
              </p:cNvPr>
              <p:cNvPicPr/>
              <p:nvPr/>
            </p:nvPicPr>
            <p:blipFill>
              <a:blip r:embed="rId7"/>
              <a:stretch>
                <a:fillRect/>
              </a:stretch>
            </p:blipFill>
            <p:spPr>
              <a:xfrm rot="9781902">
                <a:off x="5806135" y="4156072"/>
                <a:ext cx="597600" cy="379800"/>
              </a:xfrm>
              <a:prstGeom prst="rect">
                <a:avLst/>
              </a:prstGeom>
            </p:spPr>
          </p:pic>
        </mc:Fallback>
      </mc:AlternateContent>
      <p:pic>
        <p:nvPicPr>
          <p:cNvPr id="18" name="Picture 17">
            <a:extLst>
              <a:ext uri="{FF2B5EF4-FFF2-40B4-BE49-F238E27FC236}">
                <a16:creationId xmlns:a16="http://schemas.microsoft.com/office/drawing/2014/main" id="{0B074459-B485-4906-B88A-16229681C233}"/>
              </a:ext>
            </a:extLst>
          </p:cNvPr>
          <p:cNvPicPr>
            <a:picLocks noChangeAspect="1"/>
          </p:cNvPicPr>
          <p:nvPr/>
        </p:nvPicPr>
        <p:blipFill>
          <a:blip r:embed="rId11"/>
          <a:stretch>
            <a:fillRect/>
          </a:stretch>
        </p:blipFill>
        <p:spPr>
          <a:xfrm>
            <a:off x="6363854" y="1945094"/>
            <a:ext cx="5227782" cy="2768031"/>
          </a:xfrm>
          <a:prstGeom prst="rect">
            <a:avLst/>
          </a:prstGeom>
        </p:spPr>
      </p:pic>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19" name="Ink 18">
                <a:extLst>
                  <a:ext uri="{FF2B5EF4-FFF2-40B4-BE49-F238E27FC236}">
                    <a16:creationId xmlns:a16="http://schemas.microsoft.com/office/drawing/2014/main" id="{01CA7232-33EC-45C7-BCCD-0006E0D8A089}"/>
                  </a:ext>
                </a:extLst>
              </p14:cNvPr>
              <p14:cNvContentPartPr/>
              <p14:nvPr/>
            </p14:nvContentPartPr>
            <p14:xfrm rot="5651659">
              <a:off x="10071791" y="3533131"/>
              <a:ext cx="561960" cy="344160"/>
            </p14:xfrm>
          </p:contentPart>
        </mc:Choice>
        <mc:Fallback xmlns="">
          <p:pic>
            <p:nvPicPr>
              <p:cNvPr id="19" name="Ink 18">
                <a:extLst>
                  <a:ext uri="{FF2B5EF4-FFF2-40B4-BE49-F238E27FC236}">
                    <a16:creationId xmlns:a16="http://schemas.microsoft.com/office/drawing/2014/main" id="{01CA7232-33EC-45C7-BCCD-0006E0D8A089}"/>
                  </a:ext>
                </a:extLst>
              </p:cNvPr>
              <p:cNvPicPr/>
              <p:nvPr/>
            </p:nvPicPr>
            <p:blipFill>
              <a:blip r:embed="rId13"/>
              <a:stretch>
                <a:fillRect/>
              </a:stretch>
            </p:blipFill>
            <p:spPr>
              <a:xfrm rot="5651659">
                <a:off x="10053791" y="3515491"/>
                <a:ext cx="597600" cy="3798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20" name="Ink 19">
                <a:extLst>
                  <a:ext uri="{FF2B5EF4-FFF2-40B4-BE49-F238E27FC236}">
                    <a16:creationId xmlns:a16="http://schemas.microsoft.com/office/drawing/2014/main" id="{E05769F1-4C82-40CF-82B3-662DCE005729}"/>
                  </a:ext>
                </a:extLst>
              </p14:cNvPr>
              <p14:cNvContentPartPr/>
              <p14:nvPr/>
            </p14:nvContentPartPr>
            <p14:xfrm rot="5651659">
              <a:off x="7711899" y="4816814"/>
              <a:ext cx="561960" cy="344160"/>
            </p14:xfrm>
          </p:contentPart>
        </mc:Choice>
        <mc:Fallback xmlns="">
          <p:pic>
            <p:nvPicPr>
              <p:cNvPr id="20" name="Ink 19">
                <a:extLst>
                  <a:ext uri="{FF2B5EF4-FFF2-40B4-BE49-F238E27FC236}">
                    <a16:creationId xmlns:a16="http://schemas.microsoft.com/office/drawing/2014/main" id="{E05769F1-4C82-40CF-82B3-662DCE005729}"/>
                  </a:ext>
                </a:extLst>
              </p:cNvPr>
              <p:cNvPicPr/>
              <p:nvPr/>
            </p:nvPicPr>
            <p:blipFill>
              <a:blip r:embed="rId7"/>
              <a:stretch>
                <a:fillRect/>
              </a:stretch>
            </p:blipFill>
            <p:spPr>
              <a:xfrm rot="5651659">
                <a:off x="7693899" y="4799174"/>
                <a:ext cx="597600" cy="379800"/>
              </a:xfrm>
              <a:prstGeom prst="rect">
                <a:avLst/>
              </a:prstGeom>
            </p:spPr>
          </p:pic>
        </mc:Fallback>
      </mc:AlternateContent>
      <p:pic>
        <p:nvPicPr>
          <p:cNvPr id="21" name="Picture 20">
            <a:extLst>
              <a:ext uri="{FF2B5EF4-FFF2-40B4-BE49-F238E27FC236}">
                <a16:creationId xmlns:a16="http://schemas.microsoft.com/office/drawing/2014/main" id="{83948B1E-26F2-4FB7-8FC4-B51E8DB1E869}"/>
              </a:ext>
            </a:extLst>
          </p:cNvPr>
          <p:cNvPicPr>
            <a:picLocks noChangeAspect="1"/>
          </p:cNvPicPr>
          <p:nvPr/>
        </p:nvPicPr>
        <p:blipFill>
          <a:blip r:embed="rId15"/>
          <a:stretch>
            <a:fillRect/>
          </a:stretch>
        </p:blipFill>
        <p:spPr>
          <a:xfrm>
            <a:off x="1861826" y="4895074"/>
            <a:ext cx="2423847" cy="1962926"/>
          </a:xfrm>
          <a:prstGeom prst="rect">
            <a:avLst/>
          </a:prstGeom>
        </p:spPr>
      </p:pic>
      <p:pic>
        <p:nvPicPr>
          <p:cNvPr id="22" name="Picture 21">
            <a:extLst>
              <a:ext uri="{FF2B5EF4-FFF2-40B4-BE49-F238E27FC236}">
                <a16:creationId xmlns:a16="http://schemas.microsoft.com/office/drawing/2014/main" id="{001BFB7E-FFA5-44DC-B36E-D428E696CD81}"/>
              </a:ext>
            </a:extLst>
          </p:cNvPr>
          <p:cNvPicPr>
            <a:picLocks noChangeAspect="1"/>
          </p:cNvPicPr>
          <p:nvPr/>
        </p:nvPicPr>
        <p:blipFill>
          <a:blip r:embed="rId16"/>
          <a:stretch>
            <a:fillRect/>
          </a:stretch>
        </p:blipFill>
        <p:spPr>
          <a:xfrm>
            <a:off x="4474582" y="5464554"/>
            <a:ext cx="2623127" cy="1192576"/>
          </a:xfrm>
          <a:prstGeom prst="rect">
            <a:avLst/>
          </a:prstGeom>
        </p:spPr>
      </p:pic>
    </p:spTree>
    <p:extLst>
      <p:ext uri="{BB962C8B-B14F-4D97-AF65-F5344CB8AC3E}">
        <p14:creationId xmlns:p14="http://schemas.microsoft.com/office/powerpoint/2010/main" val="110454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92073E-08FA-44D7-954A-532AAC29411D}"/>
              </a:ext>
            </a:extLst>
          </p:cNvPr>
          <p:cNvSpPr txBox="1"/>
          <p:nvPr/>
        </p:nvSpPr>
        <p:spPr>
          <a:xfrm>
            <a:off x="1579417" y="1551709"/>
            <a:ext cx="8286047" cy="1200329"/>
          </a:xfrm>
          <a:prstGeom prst="rect">
            <a:avLst/>
          </a:prstGeom>
          <a:noFill/>
        </p:spPr>
        <p:txBody>
          <a:bodyPr wrap="square" rtlCol="0">
            <a:spAutoFit/>
          </a:bodyPr>
          <a:lstStyle/>
          <a:p>
            <a:r>
              <a:rPr lang="en-US" sz="2400" dirty="0"/>
              <a:t>Please try to access the reading today. I could not confirm that </a:t>
            </a:r>
            <a:r>
              <a:rPr lang="en-US" sz="2400" dirty="0" err="1"/>
              <a:t>Perusall</a:t>
            </a:r>
            <a:r>
              <a:rPr lang="en-US" sz="2400" dirty="0"/>
              <a:t> &amp; Canvas are properly linked because I am not a “student” on canvas</a:t>
            </a:r>
          </a:p>
        </p:txBody>
      </p:sp>
    </p:spTree>
    <p:extLst>
      <p:ext uri="{BB962C8B-B14F-4D97-AF65-F5344CB8AC3E}">
        <p14:creationId xmlns:p14="http://schemas.microsoft.com/office/powerpoint/2010/main" val="14697495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D8BB-D57A-4B52-A37C-2B3171199C4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513B9FF-4A6A-4DE8-97B1-6FCD53040152}"/>
              </a:ext>
            </a:extLst>
          </p:cNvPr>
          <p:cNvSpPr>
            <a:spLocks noGrp="1"/>
          </p:cNvSpPr>
          <p:nvPr>
            <p:ph idx="1"/>
          </p:nvPr>
        </p:nvSpPr>
        <p:spPr/>
        <p:txBody>
          <a:bodyPr/>
          <a:lstStyle/>
          <a:p>
            <a:pPr marL="514350" indent="-514350">
              <a:buFont typeface="+mj-lt"/>
              <a:buAutoNum type="arabicPeriod"/>
            </a:pPr>
            <a:r>
              <a:rPr lang="en-US" dirty="0">
                <a:solidFill>
                  <a:schemeClr val="bg1">
                    <a:lumMod val="50000"/>
                  </a:schemeClr>
                </a:solidFill>
              </a:rPr>
              <a:t>Introductions</a:t>
            </a:r>
          </a:p>
          <a:p>
            <a:pPr marL="514350" indent="-514350">
              <a:buFont typeface="+mj-lt"/>
              <a:buAutoNum type="arabicPeriod"/>
            </a:pPr>
            <a:r>
              <a:rPr lang="en-US" dirty="0">
                <a:solidFill>
                  <a:schemeClr val="bg1">
                    <a:lumMod val="50000"/>
                  </a:schemeClr>
                </a:solidFill>
              </a:rPr>
              <a:t>Course Logistics</a:t>
            </a:r>
          </a:p>
          <a:p>
            <a:pPr marL="514350" indent="-514350">
              <a:buFont typeface="+mj-lt"/>
              <a:buAutoNum type="arabicPeriod"/>
            </a:pPr>
            <a:r>
              <a:rPr lang="en-US" dirty="0"/>
              <a:t>The Science of Learning</a:t>
            </a:r>
          </a:p>
        </p:txBody>
      </p:sp>
    </p:spTree>
    <p:extLst>
      <p:ext uri="{BB962C8B-B14F-4D97-AF65-F5344CB8AC3E}">
        <p14:creationId xmlns:p14="http://schemas.microsoft.com/office/powerpoint/2010/main" val="2209049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E5826-A5EE-4A3F-BD40-3B0906F97155}"/>
              </a:ext>
            </a:extLst>
          </p:cNvPr>
          <p:cNvSpPr>
            <a:spLocks noGrp="1"/>
          </p:cNvSpPr>
          <p:nvPr>
            <p:ph type="title"/>
          </p:nvPr>
        </p:nvSpPr>
        <p:spPr>
          <a:xfrm>
            <a:off x="838200" y="365125"/>
            <a:ext cx="10515600" cy="644525"/>
          </a:xfrm>
        </p:spPr>
        <p:txBody>
          <a:bodyPr>
            <a:normAutofit fontScale="90000"/>
          </a:bodyPr>
          <a:lstStyle/>
          <a:p>
            <a:r>
              <a:rPr lang="en-US" sz="2700" dirty="0"/>
              <a:t>Summary of PLP100 Course evaluations:</a:t>
            </a:r>
            <a:br>
              <a:rPr lang="en-US" dirty="0"/>
            </a:br>
            <a:r>
              <a:rPr lang="en-US" dirty="0"/>
              <a:t>Bimodal distribution</a:t>
            </a:r>
          </a:p>
        </p:txBody>
      </p:sp>
      <p:pic>
        <p:nvPicPr>
          <p:cNvPr id="4" name="Picture 3">
            <a:extLst>
              <a:ext uri="{FF2B5EF4-FFF2-40B4-BE49-F238E27FC236}">
                <a16:creationId xmlns:a16="http://schemas.microsoft.com/office/drawing/2014/main" id="{ED911F99-06BE-4226-8471-897A97B2D4D0}"/>
              </a:ext>
            </a:extLst>
          </p:cNvPr>
          <p:cNvPicPr>
            <a:picLocks noChangeAspect="1"/>
          </p:cNvPicPr>
          <p:nvPr/>
        </p:nvPicPr>
        <p:blipFill>
          <a:blip r:embed="rId2"/>
          <a:stretch>
            <a:fillRect/>
          </a:stretch>
        </p:blipFill>
        <p:spPr>
          <a:xfrm>
            <a:off x="266700" y="1386762"/>
            <a:ext cx="5706271" cy="5106113"/>
          </a:xfrm>
          <a:prstGeom prst="rect">
            <a:avLst/>
          </a:prstGeom>
        </p:spPr>
      </p:pic>
    </p:spTree>
    <p:extLst>
      <p:ext uri="{BB962C8B-B14F-4D97-AF65-F5344CB8AC3E}">
        <p14:creationId xmlns:p14="http://schemas.microsoft.com/office/powerpoint/2010/main" val="421429139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0AA610-A341-428D-A788-CD9692813BA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3EC178E-A5D9-4F5E-9B7E-ABFF92B3990B}"/>
              </a:ext>
            </a:extLst>
          </p:cNvPr>
          <p:cNvSpPr>
            <a:spLocks noGrp="1"/>
          </p:cNvSpPr>
          <p:nvPr>
            <p:ph idx="1"/>
          </p:nvPr>
        </p:nvSpPr>
        <p:spPr/>
        <p:txBody>
          <a:bodyPr>
            <a:normAutofit fontScale="92500" lnSpcReduction="10000"/>
          </a:bodyPr>
          <a:lstStyle/>
          <a:p>
            <a:r>
              <a:rPr lang="en-US" dirty="0"/>
              <a:t>A lot will be expected from you</a:t>
            </a:r>
          </a:p>
          <a:p>
            <a:r>
              <a:rPr lang="en-US" dirty="0"/>
              <a:t>Research is in – Active learning </a:t>
            </a:r>
          </a:p>
          <a:p>
            <a:endParaRPr lang="en-US" dirty="0"/>
          </a:p>
          <a:p>
            <a:r>
              <a:rPr lang="en-US" dirty="0"/>
              <a:t>Probably wouldn’t show </a:t>
            </a:r>
            <a:r>
              <a:rPr lang="en-US" dirty="0" err="1"/>
              <a:t>evaluationss</a:t>
            </a:r>
            <a:endParaRPr lang="en-US" dirty="0"/>
          </a:p>
          <a:p>
            <a:pPr lvl="1"/>
            <a:r>
              <a:rPr lang="en-US" dirty="0"/>
              <a:t>Why start off negative</a:t>
            </a:r>
          </a:p>
          <a:p>
            <a:pPr lvl="1"/>
            <a:r>
              <a:rPr lang="en-US" dirty="0"/>
              <a:t>Start every class without baggage from prior class. </a:t>
            </a:r>
          </a:p>
          <a:p>
            <a:pPr lvl="1"/>
            <a:r>
              <a:rPr lang="en-US" dirty="0"/>
              <a:t>Here’s my methodology. I find it inspiring to work with students in this mode. </a:t>
            </a:r>
          </a:p>
          <a:p>
            <a:pPr lvl="1"/>
            <a:r>
              <a:rPr lang="en-US" dirty="0"/>
              <a:t>Cheating is difficult to stop. Impossible to stop.</a:t>
            </a:r>
          </a:p>
          <a:p>
            <a:pPr lvl="1"/>
            <a:r>
              <a:rPr lang="en-US" dirty="0"/>
              <a:t>Behavioral economics == write out the integrity statement. Students are more likely to have integrity.  Hand write and upload. </a:t>
            </a:r>
            <a:r>
              <a:rPr lang="en-US" dirty="0">
                <a:sym typeface="Wingdings" panose="05000000000000000000" pitchFamily="2" charset="2"/>
              </a:rPr>
              <a:t> for digital space. </a:t>
            </a:r>
          </a:p>
          <a:p>
            <a:pPr lvl="1"/>
            <a:r>
              <a:rPr lang="en-US" dirty="0">
                <a:sym typeface="Wingdings" panose="05000000000000000000" pitchFamily="2" charset="2"/>
              </a:rPr>
              <a:t>There have been students who have collaborated </a:t>
            </a:r>
            <a:r>
              <a:rPr lang="en-US" dirty="0" err="1">
                <a:sym typeface="Wingdings" panose="05000000000000000000" pitchFamily="2" charset="2"/>
              </a:rPr>
              <a:t>innapprio</a:t>
            </a:r>
            <a:endParaRPr lang="en-US" dirty="0"/>
          </a:p>
          <a:p>
            <a:endParaRPr lang="en-US" dirty="0"/>
          </a:p>
        </p:txBody>
      </p:sp>
    </p:spTree>
    <p:extLst>
      <p:ext uri="{BB962C8B-B14F-4D97-AF65-F5344CB8AC3E}">
        <p14:creationId xmlns:p14="http://schemas.microsoft.com/office/powerpoint/2010/main" val="36793177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409671-B74A-4E26-82E9-B9B5C53055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0422850-9CB2-48FE-8BB8-DF69A4348B50}"/>
              </a:ext>
            </a:extLst>
          </p:cNvPr>
          <p:cNvSpPr>
            <a:spLocks noGrp="1"/>
          </p:cNvSpPr>
          <p:nvPr>
            <p:ph idx="1"/>
          </p:nvPr>
        </p:nvSpPr>
        <p:spPr/>
        <p:txBody>
          <a:bodyPr/>
          <a:lstStyle/>
          <a:p>
            <a:r>
              <a:rPr lang="en-US" dirty="0"/>
              <a:t>This class is structured so that you &amp; I focus our time, energy, and interactions on behaviors that Promote Learning, Understanding</a:t>
            </a:r>
            <a:r>
              <a:rPr lang="en-US"/>
              <a:t>, Student Growth. </a:t>
            </a:r>
          </a:p>
          <a:p>
            <a:endParaRPr lang="en-US"/>
          </a:p>
        </p:txBody>
      </p:sp>
    </p:spTree>
    <p:extLst>
      <p:ext uri="{BB962C8B-B14F-4D97-AF65-F5344CB8AC3E}">
        <p14:creationId xmlns:p14="http://schemas.microsoft.com/office/powerpoint/2010/main" val="81095504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F344-2903-418B-9A00-87167D90ED5F}"/>
              </a:ext>
            </a:extLst>
          </p:cNvPr>
          <p:cNvSpPr>
            <a:spLocks noGrp="1"/>
          </p:cNvSpPr>
          <p:nvPr>
            <p:ph type="title"/>
          </p:nvPr>
        </p:nvSpPr>
        <p:spPr>
          <a:xfrm>
            <a:off x="419100" y="79376"/>
            <a:ext cx="11353800" cy="1073150"/>
          </a:xfrm>
        </p:spPr>
        <p:txBody>
          <a:bodyPr>
            <a:normAutofit fontScale="90000"/>
          </a:bodyPr>
          <a:lstStyle/>
          <a:p>
            <a:r>
              <a:rPr lang="en-US" sz="3600" dirty="0"/>
              <a:t>Comments from students who thought the class had </a:t>
            </a:r>
            <a:r>
              <a:rPr lang="en-US" sz="3600" b="1" dirty="0"/>
              <a:t>educational value</a:t>
            </a:r>
          </a:p>
        </p:txBody>
      </p:sp>
      <p:sp>
        <p:nvSpPr>
          <p:cNvPr id="4" name="Rectangle 3">
            <a:extLst>
              <a:ext uri="{FF2B5EF4-FFF2-40B4-BE49-F238E27FC236}">
                <a16:creationId xmlns:a16="http://schemas.microsoft.com/office/drawing/2014/main" id="{ADA564A3-9981-4016-936C-06EC3DA30054}"/>
              </a:ext>
            </a:extLst>
          </p:cNvPr>
          <p:cNvSpPr/>
          <p:nvPr/>
        </p:nvSpPr>
        <p:spPr>
          <a:xfrm>
            <a:off x="419100" y="1152526"/>
            <a:ext cx="11277600" cy="5262979"/>
          </a:xfrm>
          <a:prstGeom prst="rect">
            <a:avLst/>
          </a:prstGeom>
        </p:spPr>
        <p:txBody>
          <a:bodyPr wrap="square">
            <a:spAutoFit/>
          </a:bodyPr>
          <a:lstStyle/>
          <a:p>
            <a:r>
              <a:rPr lang="en-US" sz="1400" dirty="0">
                <a:solidFill>
                  <a:srgbClr val="1D1C1D"/>
                </a:solidFill>
                <a:latin typeface="Arial" panose="020B0604020202020204" pitchFamily="34" charset="0"/>
                <a:cs typeface="Arial" panose="020B0604020202020204" pitchFamily="34" charset="0"/>
              </a:rPr>
              <a:t>"The course was well informed and easy to follow the content.“</a:t>
            </a:r>
          </a:p>
          <a:p>
            <a:r>
              <a:rPr lang="en-US" sz="1400" dirty="0">
                <a:solidFill>
                  <a:srgbClr val="1D1C1D"/>
                </a:solidFill>
                <a:latin typeface="Arial" panose="020B0604020202020204" pitchFamily="34" charset="0"/>
                <a:cs typeface="Arial" panose="020B0604020202020204" pitchFamily="34" charset="0"/>
              </a:rPr>
              <a:t>"Really thought the structure of the class was a strength and correlated well with the content. The in depth study of a pathogen a week was really interesting and I found it helpful in how I learned.“</a:t>
            </a:r>
          </a:p>
          <a:p>
            <a:r>
              <a:rPr lang="en-US" sz="1400" dirty="0">
                <a:solidFill>
                  <a:srgbClr val="1D1C1D"/>
                </a:solidFill>
                <a:latin typeface="Arial" panose="020B0604020202020204" pitchFamily="34" charset="0"/>
                <a:cs typeface="Arial" panose="020B0604020202020204" pitchFamily="34" charset="0"/>
              </a:rPr>
              <a:t>"I think the lectures were formatted really well with annotations done on the many figures presented.“</a:t>
            </a:r>
          </a:p>
          <a:p>
            <a:br>
              <a:rPr lang="en-US" sz="1400" dirty="0">
                <a:latin typeface="Arial" panose="020B0604020202020204" pitchFamily="34" charset="0"/>
                <a:cs typeface="Arial" panose="020B0604020202020204" pitchFamily="34" charset="0"/>
              </a:rPr>
            </a:br>
            <a:r>
              <a:rPr lang="en-US" sz="1400" dirty="0">
                <a:solidFill>
                  <a:srgbClr val="1D1C1D"/>
                </a:solidFill>
                <a:latin typeface="Arial" panose="020B0604020202020204" pitchFamily="34" charset="0"/>
                <a:cs typeface="Arial" panose="020B0604020202020204" pitchFamily="34" charset="0"/>
              </a:rPr>
              <a:t>"Using </a:t>
            </a:r>
            <a:r>
              <a:rPr lang="en-US" sz="1400" dirty="0" err="1">
                <a:solidFill>
                  <a:srgbClr val="1D1C1D"/>
                </a:solidFill>
                <a:latin typeface="Arial" panose="020B0604020202020204" pitchFamily="34" charset="0"/>
                <a:cs typeface="Arial" panose="020B0604020202020204" pitchFamily="34" charset="0"/>
              </a:rPr>
              <a:t>perusall</a:t>
            </a:r>
            <a:r>
              <a:rPr lang="en-US" sz="1400" dirty="0">
                <a:solidFill>
                  <a:srgbClr val="1D1C1D"/>
                </a:solidFill>
                <a:latin typeface="Arial" panose="020B0604020202020204" pitchFamily="34" charset="0"/>
                <a:cs typeface="Arial" panose="020B0604020202020204" pitchFamily="34" charset="0"/>
              </a:rPr>
              <a:t> for the homework worked out really well and the discussions were enjoyable as well as informative. The discussions were also good practice in learning how to read and understand figures in articles and presenting said figures as well."</a:t>
            </a:r>
            <a:br>
              <a:rPr lang="en-US" sz="1400" dirty="0">
                <a:latin typeface="Arial" panose="020B0604020202020204" pitchFamily="34" charset="0"/>
                <a:cs typeface="Arial" panose="020B0604020202020204" pitchFamily="34" charset="0"/>
              </a:rPr>
            </a:br>
            <a:r>
              <a:rPr lang="en-US" sz="1400" dirty="0">
                <a:solidFill>
                  <a:srgbClr val="1D1C1D"/>
                </a:solidFill>
                <a:latin typeface="Arial" panose="020B0604020202020204" pitchFamily="34" charset="0"/>
                <a:cs typeface="Arial" panose="020B0604020202020204" pitchFamily="34" charset="0"/>
              </a:rPr>
              <a:t>"Greatly appreciated the structure and methods of teaching. I found the discussion sections incredibly informative and helpful with the least amount of stress I have ever had. By far one of my favorite classes.“</a:t>
            </a:r>
          </a:p>
          <a:p>
            <a:r>
              <a:rPr lang="en-US" sz="1400" dirty="0">
                <a:solidFill>
                  <a:srgbClr val="1D1C1D"/>
                </a:solidFill>
                <a:latin typeface="Arial" panose="020B0604020202020204" pitchFamily="34" charset="0"/>
                <a:cs typeface="Arial" panose="020B0604020202020204" pitchFamily="34" charset="0"/>
              </a:rPr>
              <a:t>"Her teaching style was different than other professors because she hand fill in the notes and I think this helped me pay more attention to the content"</a:t>
            </a:r>
          </a:p>
          <a:p>
            <a:br>
              <a:rPr lang="en-US" sz="1400" dirty="0">
                <a:latin typeface="Arial" panose="020B0604020202020204" pitchFamily="34" charset="0"/>
                <a:cs typeface="Arial" panose="020B0604020202020204" pitchFamily="34" charset="0"/>
              </a:rPr>
            </a:br>
            <a:r>
              <a:rPr lang="en-US" sz="1400" dirty="0">
                <a:solidFill>
                  <a:srgbClr val="1D1C1D"/>
                </a:solidFill>
                <a:latin typeface="Arial" panose="020B0604020202020204" pitchFamily="34" charset="0"/>
                <a:cs typeface="Arial" panose="020B0604020202020204" pitchFamily="34" charset="0"/>
              </a:rPr>
              <a:t>"Reading scientific papers was a good approach"</a:t>
            </a:r>
            <a:br>
              <a:rPr lang="en-US" sz="1400" dirty="0">
                <a:latin typeface="Arial" panose="020B0604020202020204" pitchFamily="34" charset="0"/>
                <a:cs typeface="Arial" panose="020B0604020202020204" pitchFamily="34" charset="0"/>
              </a:rPr>
            </a:br>
            <a:r>
              <a:rPr lang="en-US" sz="1400" dirty="0">
                <a:solidFill>
                  <a:srgbClr val="1D1C1D"/>
                </a:solidFill>
                <a:latin typeface="Arial" panose="020B0604020202020204" pitchFamily="34" charset="0"/>
                <a:cs typeface="Arial" panose="020B0604020202020204" pitchFamily="34" charset="0"/>
              </a:rPr>
              <a:t>"Discussing papers on </a:t>
            </a:r>
            <a:r>
              <a:rPr lang="en-US" sz="1400" dirty="0" err="1">
                <a:solidFill>
                  <a:srgbClr val="1D1C1D"/>
                </a:solidFill>
                <a:latin typeface="Arial" panose="020B0604020202020204" pitchFamily="34" charset="0"/>
                <a:cs typeface="Arial" panose="020B0604020202020204" pitchFamily="34" charset="0"/>
              </a:rPr>
              <a:t>thursdays</a:t>
            </a:r>
            <a:r>
              <a:rPr lang="en-US" sz="1400" dirty="0">
                <a:solidFill>
                  <a:srgbClr val="1D1C1D"/>
                </a:solidFill>
                <a:latin typeface="Arial" panose="020B0604020202020204" pitchFamily="34" charset="0"/>
                <a:cs typeface="Arial" panose="020B0604020202020204" pitchFamily="34" charset="0"/>
              </a:rPr>
              <a:t> and making </a:t>
            </a:r>
            <a:r>
              <a:rPr lang="en-US" sz="1400" dirty="0" err="1">
                <a:solidFill>
                  <a:srgbClr val="1D1C1D"/>
                </a:solidFill>
                <a:latin typeface="Arial" panose="020B0604020202020204" pitchFamily="34" charset="0"/>
                <a:cs typeface="Arial" panose="020B0604020202020204" pitchFamily="34" charset="0"/>
              </a:rPr>
              <a:t>powerpoint</a:t>
            </a:r>
            <a:r>
              <a:rPr lang="en-US" sz="1400" dirty="0">
                <a:solidFill>
                  <a:srgbClr val="1D1C1D"/>
                </a:solidFill>
                <a:latin typeface="Arial" panose="020B0604020202020204" pitchFamily="34" charset="0"/>
                <a:cs typeface="Arial" panose="020B0604020202020204" pitchFamily="34" charset="0"/>
              </a:rPr>
              <a:t> slides to explain to the other groups was very engaging"</a:t>
            </a:r>
            <a:br>
              <a:rPr lang="en-US" sz="1400" dirty="0">
                <a:latin typeface="Arial" panose="020B0604020202020204" pitchFamily="34" charset="0"/>
                <a:cs typeface="Arial" panose="020B0604020202020204" pitchFamily="34" charset="0"/>
              </a:rPr>
            </a:br>
            <a:r>
              <a:rPr lang="en-US" sz="1400" dirty="0">
                <a:solidFill>
                  <a:srgbClr val="1D1C1D"/>
                </a:solidFill>
                <a:latin typeface="Arial" panose="020B0604020202020204" pitchFamily="34" charset="0"/>
                <a:cs typeface="Arial" panose="020B0604020202020204" pitchFamily="34" charset="0"/>
              </a:rPr>
              <a:t>"The online annotation tools to read papers and see comments and questions from other students made the papers much more digestible. I don't think I reached 100% comprehension of the concepts in all the papers but they definitely pushed my understanding of the pathogens very far compared to what I would have achieved just reading the papers myself. Also, I felt the class had a very welcoming and question-friendly atmosphere."</a:t>
            </a:r>
            <a:br>
              <a:rPr lang="en-US" sz="1400" dirty="0">
                <a:latin typeface="Arial" panose="020B0604020202020204" pitchFamily="34" charset="0"/>
                <a:cs typeface="Arial" panose="020B0604020202020204" pitchFamily="34" charset="0"/>
              </a:rPr>
            </a:br>
            <a:r>
              <a:rPr lang="en-US" sz="1400" dirty="0">
                <a:solidFill>
                  <a:srgbClr val="1D1C1D"/>
                </a:solidFill>
                <a:latin typeface="Arial" panose="020B0604020202020204" pitchFamily="34" charset="0"/>
                <a:cs typeface="Arial" panose="020B0604020202020204" pitchFamily="34" charset="0"/>
              </a:rPr>
              <a:t>"Excellent professor, made the classroom feel like an open discussion where we could engage with the material and ask questions and improve understanding"</a:t>
            </a:r>
            <a:br>
              <a:rPr lang="en-US" sz="1400" dirty="0">
                <a:latin typeface="Arial" panose="020B0604020202020204" pitchFamily="34" charset="0"/>
                <a:cs typeface="Arial" panose="020B0604020202020204" pitchFamily="34" charset="0"/>
              </a:rPr>
            </a:br>
            <a:r>
              <a:rPr lang="en-US" sz="1400" dirty="0">
                <a:solidFill>
                  <a:srgbClr val="1D1C1D"/>
                </a:solidFill>
                <a:latin typeface="Arial" panose="020B0604020202020204" pitchFamily="34" charset="0"/>
                <a:cs typeface="Arial" panose="020B0604020202020204" pitchFamily="34" charset="0"/>
              </a:rPr>
              <a:t>"Having weekly discussions was helpful. I like the content, it covered the different pathogen types. The format of the class was nice and I think the workload was fair"</a:t>
            </a:r>
            <a:br>
              <a:rPr lang="en-US" sz="1400" dirty="0">
                <a:latin typeface="Arial" panose="020B0604020202020204" pitchFamily="34" charset="0"/>
                <a:cs typeface="Arial" panose="020B0604020202020204" pitchFamily="34" charset="0"/>
              </a:rPr>
            </a:br>
            <a:r>
              <a:rPr lang="en-US" sz="1400" dirty="0">
                <a:solidFill>
                  <a:srgbClr val="1D1C1D"/>
                </a:solidFill>
                <a:latin typeface="Arial" panose="020B0604020202020204" pitchFamily="34" charset="0"/>
                <a:cs typeface="Arial" panose="020B0604020202020204" pitchFamily="34" charset="0"/>
              </a:rPr>
              <a:t>"Teaching style worked well for me. Was also communicating with the class frequently outside the classroom, which most of my professors do not do. She was dedicated to the class and the students."</a:t>
            </a:r>
            <a:endParaRPr lang="en-US" sz="1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6634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E8F344-2903-418B-9A00-87167D90ED5F}"/>
              </a:ext>
            </a:extLst>
          </p:cNvPr>
          <p:cNvSpPr>
            <a:spLocks noGrp="1"/>
          </p:cNvSpPr>
          <p:nvPr>
            <p:ph type="title"/>
          </p:nvPr>
        </p:nvSpPr>
        <p:spPr>
          <a:xfrm>
            <a:off x="419100" y="79376"/>
            <a:ext cx="11353800" cy="1073150"/>
          </a:xfrm>
        </p:spPr>
        <p:txBody>
          <a:bodyPr>
            <a:normAutofit fontScale="90000"/>
          </a:bodyPr>
          <a:lstStyle/>
          <a:p>
            <a:r>
              <a:rPr lang="en-US" sz="3600" dirty="0"/>
              <a:t>Comments from students who thought the class </a:t>
            </a:r>
            <a:br>
              <a:rPr lang="en-US" sz="3600" dirty="0"/>
            </a:br>
            <a:r>
              <a:rPr lang="en-US" sz="3600" b="1" dirty="0"/>
              <a:t>lacked educational value</a:t>
            </a:r>
          </a:p>
        </p:txBody>
      </p:sp>
      <p:sp>
        <p:nvSpPr>
          <p:cNvPr id="4" name="Rectangle 3">
            <a:extLst>
              <a:ext uri="{FF2B5EF4-FFF2-40B4-BE49-F238E27FC236}">
                <a16:creationId xmlns:a16="http://schemas.microsoft.com/office/drawing/2014/main" id="{ADA564A3-9981-4016-936C-06EC3DA30054}"/>
              </a:ext>
            </a:extLst>
          </p:cNvPr>
          <p:cNvSpPr/>
          <p:nvPr/>
        </p:nvSpPr>
        <p:spPr>
          <a:xfrm>
            <a:off x="885826" y="1228726"/>
            <a:ext cx="10753724" cy="2554545"/>
          </a:xfrm>
          <a:prstGeom prst="rect">
            <a:avLst/>
          </a:prstGeom>
        </p:spPr>
        <p:txBody>
          <a:bodyPr wrap="square">
            <a:spAutoFit/>
          </a:bodyPr>
          <a:lstStyle/>
          <a:p>
            <a:r>
              <a:rPr lang="en-US" sz="1600" dirty="0">
                <a:latin typeface="Arial" panose="020B0604020202020204" pitchFamily="34" charset="0"/>
                <a:cs typeface="Arial" panose="020B0604020202020204" pitchFamily="34" charset="0"/>
              </a:rPr>
              <a:t>“I don't believe the Thursday discussions helped me learn anything. Doing the reading was enough. I wanted to see more content being presented, not the same topic for an entire week.”</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“I feel as though we could've dived into the paper and talked as a class instead of presentations on figures. It was very repetitive and it seemed like the whole course was just to practice presentation skill and not actually learn the content we were reading.”</a:t>
            </a:r>
          </a:p>
          <a:p>
            <a:endParaRPr lang="en-US" sz="1600" dirty="0">
              <a:latin typeface="Arial" panose="020B0604020202020204" pitchFamily="34" charset="0"/>
              <a:cs typeface="Arial" panose="020B0604020202020204" pitchFamily="34" charset="0"/>
            </a:endParaRPr>
          </a:p>
          <a:p>
            <a:r>
              <a:rPr lang="en-US" sz="1600" dirty="0">
                <a:latin typeface="Arial" panose="020B0604020202020204" pitchFamily="34" charset="0"/>
                <a:cs typeface="Arial" panose="020B0604020202020204" pitchFamily="34" charset="0"/>
              </a:rPr>
              <a:t>“Calling lecture notes a study guide is not acceptable. Include a more thorough study guide for the final. I feel like I had no guidance for the final and have no idea what is even going to be covered. Students have other classes to study for. It is unreasonable to expect us to simply </a:t>
            </a:r>
            <a:r>
              <a:rPr lang="en-US" sz="1600" dirty="0" err="1">
                <a:latin typeface="Arial" panose="020B0604020202020204" pitchFamily="34" charset="0"/>
                <a:cs typeface="Arial" panose="020B0604020202020204" pitchFamily="34" charset="0"/>
              </a:rPr>
              <a:t>rewatch</a:t>
            </a:r>
            <a:r>
              <a:rPr lang="en-US" sz="1600" dirty="0">
                <a:latin typeface="Arial" panose="020B0604020202020204" pitchFamily="34" charset="0"/>
                <a:cs typeface="Arial" panose="020B0604020202020204" pitchFamily="34" charset="0"/>
              </a:rPr>
              <a:t> every lecture in order to be prepared.”</a:t>
            </a:r>
          </a:p>
        </p:txBody>
      </p:sp>
    </p:spTree>
    <p:extLst>
      <p:ext uri="{BB962C8B-B14F-4D97-AF65-F5344CB8AC3E}">
        <p14:creationId xmlns:p14="http://schemas.microsoft.com/office/powerpoint/2010/main" val="40006212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E7D08-D163-4C9B-A39E-8D09D12DD69B}"/>
              </a:ext>
            </a:extLst>
          </p:cNvPr>
          <p:cNvSpPr>
            <a:spLocks noGrp="1"/>
          </p:cNvSpPr>
          <p:nvPr>
            <p:ph type="title"/>
          </p:nvPr>
        </p:nvSpPr>
        <p:spPr>
          <a:xfrm>
            <a:off x="838200" y="365126"/>
            <a:ext cx="10515600" cy="715530"/>
          </a:xfrm>
        </p:spPr>
        <p:txBody>
          <a:bodyPr>
            <a:normAutofit fontScale="90000"/>
          </a:bodyPr>
          <a:lstStyle/>
          <a:p>
            <a:r>
              <a:rPr lang="en-US" sz="2400" dirty="0"/>
              <a:t>Introductions</a:t>
            </a:r>
            <a:br>
              <a:rPr lang="en-US" sz="3200" dirty="0"/>
            </a:br>
            <a:r>
              <a:rPr lang="en-US" sz="3200" dirty="0"/>
              <a:t>Prof. Lowe-Power (she/her)</a:t>
            </a:r>
          </a:p>
        </p:txBody>
      </p:sp>
      <p:pic>
        <p:nvPicPr>
          <p:cNvPr id="1026" name="Picture 2" descr="Tiffany Lowe-Power, PhD">
            <a:extLst>
              <a:ext uri="{FF2B5EF4-FFF2-40B4-BE49-F238E27FC236}">
                <a16:creationId xmlns:a16="http://schemas.microsoft.com/office/drawing/2014/main" id="{B8983AEE-2B92-4CC5-AA96-ACDC13EB6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90911" y="208027"/>
            <a:ext cx="1579418" cy="174525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C4CAE8A-C9B5-4D3A-878C-9FCE87F175D0}"/>
              </a:ext>
            </a:extLst>
          </p:cNvPr>
          <p:cNvSpPr txBox="1"/>
          <p:nvPr/>
        </p:nvSpPr>
        <p:spPr>
          <a:xfrm>
            <a:off x="915714" y="1445782"/>
            <a:ext cx="9065173" cy="4893647"/>
          </a:xfrm>
          <a:prstGeom prst="rect">
            <a:avLst/>
          </a:prstGeom>
          <a:noFill/>
        </p:spPr>
        <p:txBody>
          <a:bodyPr wrap="square" rtlCol="0">
            <a:spAutoFit/>
          </a:bodyPr>
          <a:lstStyle/>
          <a:p>
            <a:r>
              <a:rPr lang="en-US" sz="2400" b="1" dirty="0"/>
              <a:t>About Me:</a:t>
            </a:r>
          </a:p>
          <a:p>
            <a:pPr marL="342900" indent="-342900">
              <a:buFont typeface="Arial" panose="020B0604020202020204" pitchFamily="34" charset="0"/>
              <a:buChar char="•"/>
            </a:pPr>
            <a:r>
              <a:rPr lang="en-US" sz="2400" dirty="0"/>
              <a:t>Joined UC Davis in Fall 2019</a:t>
            </a:r>
          </a:p>
          <a:p>
            <a:pPr marL="342900" indent="-342900">
              <a:buFont typeface="Arial" panose="020B0604020202020204" pitchFamily="34" charset="0"/>
              <a:buChar char="•"/>
            </a:pPr>
            <a:r>
              <a:rPr lang="en-US" sz="2400" dirty="0"/>
              <a:t>Expert in bacterial biology / bacterial ecology on plants</a:t>
            </a:r>
          </a:p>
          <a:p>
            <a:endParaRPr lang="en-US" sz="2400" b="1" dirty="0"/>
          </a:p>
          <a:p>
            <a:r>
              <a:rPr lang="en-US" sz="2400" b="1" dirty="0"/>
              <a:t>My goals for the quarter:</a:t>
            </a:r>
          </a:p>
          <a:p>
            <a:pPr marL="285750" indent="-285750">
              <a:buFont typeface="Arial" panose="020B0604020202020204" pitchFamily="34" charset="0"/>
              <a:buChar char="•"/>
            </a:pPr>
            <a:r>
              <a:rPr lang="en-US" sz="2400" dirty="0"/>
              <a:t>Provide learning opportunities for students to strengthen skills: critical thinking, collaboration, communication</a:t>
            </a:r>
          </a:p>
          <a:p>
            <a:pPr marL="285750" indent="-285750">
              <a:buFont typeface="Arial" panose="020B0604020202020204" pitchFamily="34" charset="0"/>
              <a:buChar char="•"/>
            </a:pPr>
            <a:r>
              <a:rPr lang="en-US" sz="2400" dirty="0"/>
              <a:t>Generate enthusiasm for plant pathogens by diving deep into the biology of 8 diverse pathogens</a:t>
            </a:r>
          </a:p>
          <a:p>
            <a:pPr marL="285750" indent="-285750">
              <a:buFont typeface="Arial" panose="020B0604020202020204" pitchFamily="34" charset="0"/>
              <a:buChar char="•"/>
            </a:pPr>
            <a:endParaRPr lang="en-US" sz="2400" dirty="0"/>
          </a:p>
          <a:p>
            <a:r>
              <a:rPr lang="en-US" sz="2400" b="1" dirty="0"/>
              <a:t>My Hobbies</a:t>
            </a:r>
          </a:p>
          <a:p>
            <a:pPr marL="285750" indent="-285750">
              <a:buFont typeface="Arial" panose="020B0604020202020204" pitchFamily="34" charset="0"/>
              <a:buChar char="•"/>
            </a:pPr>
            <a:r>
              <a:rPr lang="en-US" sz="2400" dirty="0"/>
              <a:t>Cats (Pocket and Blazer)</a:t>
            </a:r>
          </a:p>
          <a:p>
            <a:pPr marL="285750" indent="-285750">
              <a:buFont typeface="Arial" panose="020B0604020202020204" pitchFamily="34" charset="0"/>
              <a:buChar char="•"/>
            </a:pPr>
            <a:r>
              <a:rPr lang="en-US" sz="2400" dirty="0"/>
              <a:t>Maintaining a backyard orchard (10 fruit trees)</a:t>
            </a:r>
          </a:p>
        </p:txBody>
      </p:sp>
    </p:spTree>
    <p:extLst>
      <p:ext uri="{BB962C8B-B14F-4D97-AF65-F5344CB8AC3E}">
        <p14:creationId xmlns:p14="http://schemas.microsoft.com/office/powerpoint/2010/main" val="3538614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32BD-F718-4F5A-92D7-D5AA9E35CB57}"/>
              </a:ext>
            </a:extLst>
          </p:cNvPr>
          <p:cNvSpPr>
            <a:spLocks noGrp="1"/>
          </p:cNvSpPr>
          <p:nvPr>
            <p:ph type="title"/>
          </p:nvPr>
        </p:nvSpPr>
        <p:spPr/>
        <p:txBody>
          <a:bodyPr/>
          <a:lstStyle/>
          <a:p>
            <a:r>
              <a:rPr lang="en-US" dirty="0"/>
              <a:t>Did you know your professors take classes too?</a:t>
            </a:r>
          </a:p>
        </p:txBody>
      </p:sp>
      <p:pic>
        <p:nvPicPr>
          <p:cNvPr id="1026" name="Picture 2" descr="How Learning Works">
            <a:extLst>
              <a:ext uri="{FF2B5EF4-FFF2-40B4-BE49-F238E27FC236}">
                <a16:creationId xmlns:a16="http://schemas.microsoft.com/office/drawing/2014/main" id="{02498C47-EE1B-413C-81DE-1D0F6CE98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17003" y="3690505"/>
            <a:ext cx="1621006" cy="24193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FAEB735-C0ED-4CA4-8785-6EDEF1CEBE29}"/>
              </a:ext>
            </a:extLst>
          </p:cNvPr>
          <p:cNvPicPr>
            <a:picLocks noChangeAspect="1"/>
          </p:cNvPicPr>
          <p:nvPr/>
        </p:nvPicPr>
        <p:blipFill>
          <a:blip r:embed="rId3"/>
          <a:stretch>
            <a:fillRect/>
          </a:stretch>
        </p:blipFill>
        <p:spPr>
          <a:xfrm>
            <a:off x="838200" y="1783613"/>
            <a:ext cx="5705475" cy="975936"/>
          </a:xfrm>
          <a:prstGeom prst="rect">
            <a:avLst/>
          </a:prstGeom>
        </p:spPr>
      </p:pic>
      <p:pic>
        <p:nvPicPr>
          <p:cNvPr id="7" name="Picture 6">
            <a:extLst>
              <a:ext uri="{FF2B5EF4-FFF2-40B4-BE49-F238E27FC236}">
                <a16:creationId xmlns:a16="http://schemas.microsoft.com/office/drawing/2014/main" id="{469EFA83-CC61-4782-A50C-C9B945A36E71}"/>
              </a:ext>
            </a:extLst>
          </p:cNvPr>
          <p:cNvPicPr>
            <a:picLocks noChangeAspect="1"/>
          </p:cNvPicPr>
          <p:nvPr/>
        </p:nvPicPr>
        <p:blipFill>
          <a:blip r:embed="rId4"/>
          <a:stretch>
            <a:fillRect/>
          </a:stretch>
        </p:blipFill>
        <p:spPr>
          <a:xfrm>
            <a:off x="1162386" y="3429000"/>
            <a:ext cx="3527309" cy="2895600"/>
          </a:xfrm>
          <a:prstGeom prst="rect">
            <a:avLst/>
          </a:prstGeom>
        </p:spPr>
      </p:pic>
      <p:sp>
        <p:nvSpPr>
          <p:cNvPr id="6" name="Rectangle 5">
            <a:extLst>
              <a:ext uri="{FF2B5EF4-FFF2-40B4-BE49-F238E27FC236}">
                <a16:creationId xmlns:a16="http://schemas.microsoft.com/office/drawing/2014/main" id="{8CB9154A-B79B-4FC7-9E85-AB1503C6EEFC}"/>
              </a:ext>
            </a:extLst>
          </p:cNvPr>
          <p:cNvSpPr/>
          <p:nvPr/>
        </p:nvSpPr>
        <p:spPr>
          <a:xfrm>
            <a:off x="1037739" y="3106429"/>
            <a:ext cx="5900270" cy="369332"/>
          </a:xfrm>
          <a:prstGeom prst="rect">
            <a:avLst/>
          </a:prstGeom>
        </p:spPr>
        <p:txBody>
          <a:bodyPr wrap="none">
            <a:spAutoFit/>
          </a:bodyPr>
          <a:lstStyle/>
          <a:p>
            <a:r>
              <a:rPr lang="en-US" b="1" dirty="0">
                <a:solidFill>
                  <a:srgbClr val="000000"/>
                </a:solidFill>
                <a:latin typeface="+mj-lt"/>
              </a:rPr>
              <a:t>Engaged Learning and Teaching Community</a:t>
            </a:r>
            <a:r>
              <a:rPr lang="en-US" dirty="0">
                <a:solidFill>
                  <a:srgbClr val="000000"/>
                </a:solidFill>
                <a:latin typeface="+mj-lt"/>
              </a:rPr>
              <a:t> (ELTC) </a:t>
            </a:r>
            <a:endParaRPr lang="en-US" dirty="0">
              <a:latin typeface="+mj-lt"/>
            </a:endParaRPr>
          </a:p>
        </p:txBody>
      </p:sp>
    </p:spTree>
    <p:extLst>
      <p:ext uri="{BB962C8B-B14F-4D97-AF65-F5344CB8AC3E}">
        <p14:creationId xmlns:p14="http://schemas.microsoft.com/office/powerpoint/2010/main" val="8158391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32BD-F718-4F5A-92D7-D5AA9E35CB57}"/>
              </a:ext>
            </a:extLst>
          </p:cNvPr>
          <p:cNvSpPr>
            <a:spLocks noGrp="1"/>
          </p:cNvSpPr>
          <p:nvPr>
            <p:ph type="title"/>
          </p:nvPr>
        </p:nvSpPr>
        <p:spPr>
          <a:xfrm>
            <a:off x="838200" y="365126"/>
            <a:ext cx="10515600" cy="768350"/>
          </a:xfrm>
        </p:spPr>
        <p:txBody>
          <a:bodyPr/>
          <a:lstStyle/>
          <a:p>
            <a:r>
              <a:rPr lang="en-US" dirty="0"/>
              <a:t>What factors motivate students to learn?</a:t>
            </a:r>
          </a:p>
        </p:txBody>
      </p:sp>
      <p:pic>
        <p:nvPicPr>
          <p:cNvPr id="1026" name="Picture 2" descr="How Learning Works">
            <a:extLst>
              <a:ext uri="{FF2B5EF4-FFF2-40B4-BE49-F238E27FC236}">
                <a16:creationId xmlns:a16="http://schemas.microsoft.com/office/drawing/2014/main" id="{02498C47-EE1B-413C-81DE-1D0F6CE98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5844"/>
            <a:ext cx="497257" cy="74215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A1024C95-A8F0-41B1-833A-D0381F05D6EF}"/>
              </a:ext>
            </a:extLst>
          </p:cNvPr>
          <p:cNvSpPr/>
          <p:nvPr/>
        </p:nvSpPr>
        <p:spPr>
          <a:xfrm>
            <a:off x="590809" y="1245379"/>
            <a:ext cx="8448675" cy="2677656"/>
          </a:xfrm>
          <a:prstGeom prst="rect">
            <a:avLst/>
          </a:prstGeom>
        </p:spPr>
        <p:txBody>
          <a:bodyPr wrap="square">
            <a:spAutoFit/>
          </a:bodyPr>
          <a:lstStyle/>
          <a:p>
            <a:r>
              <a:rPr lang="en-US" sz="2800" dirty="0">
                <a:solidFill>
                  <a:srgbClr val="000000"/>
                </a:solidFill>
                <a:latin typeface="+mj-lt"/>
              </a:rPr>
              <a:t>Students’ motivation is an interaction </a:t>
            </a:r>
            <a:endParaRPr lang="en-US" sz="2800" dirty="0">
              <a:latin typeface="+mj-lt"/>
            </a:endParaRPr>
          </a:p>
          <a:p>
            <a:br>
              <a:rPr lang="en-US" sz="2800" dirty="0">
                <a:latin typeface="+mj-lt"/>
              </a:rPr>
            </a:br>
            <a:r>
              <a:rPr lang="en-US" sz="2800" dirty="0">
                <a:solidFill>
                  <a:srgbClr val="000000"/>
                </a:solidFill>
                <a:latin typeface="+mj-lt"/>
              </a:rPr>
              <a:t>Motivation = </a:t>
            </a:r>
            <a:br>
              <a:rPr lang="en-US" sz="2800" dirty="0">
                <a:solidFill>
                  <a:srgbClr val="000000"/>
                </a:solidFill>
                <a:latin typeface="+mj-lt"/>
              </a:rPr>
            </a:br>
            <a:r>
              <a:rPr lang="en-US" sz="2800" i="1" dirty="0">
                <a:solidFill>
                  <a:srgbClr val="000000"/>
                </a:solidFill>
                <a:latin typeface="+mj-lt"/>
              </a:rPr>
              <a:t>x</a:t>
            </a:r>
            <a:r>
              <a:rPr lang="en-US" sz="2800" dirty="0">
                <a:solidFill>
                  <a:srgbClr val="000000"/>
                </a:solidFill>
                <a:latin typeface="+mj-lt"/>
              </a:rPr>
              <a:t>*(</a:t>
            </a:r>
            <a:r>
              <a:rPr lang="en-US" sz="2800" b="1" dirty="0">
                <a:solidFill>
                  <a:srgbClr val="000000"/>
                </a:solidFill>
                <a:latin typeface="+mj-lt"/>
              </a:rPr>
              <a:t>Valuation</a:t>
            </a:r>
            <a:r>
              <a:rPr lang="en-US" sz="2800" dirty="0">
                <a:solidFill>
                  <a:srgbClr val="000000"/>
                </a:solidFill>
                <a:latin typeface="+mj-lt"/>
              </a:rPr>
              <a:t> of the </a:t>
            </a:r>
            <a:r>
              <a:rPr lang="en-US" sz="2800" b="1" dirty="0">
                <a:solidFill>
                  <a:srgbClr val="000000"/>
                </a:solidFill>
                <a:latin typeface="+mj-lt"/>
              </a:rPr>
              <a:t>Content</a:t>
            </a:r>
            <a:r>
              <a:rPr lang="en-US" sz="2800" dirty="0">
                <a:solidFill>
                  <a:srgbClr val="000000"/>
                </a:solidFill>
                <a:latin typeface="+mj-lt"/>
              </a:rPr>
              <a:t>)*</a:t>
            </a:r>
            <a:br>
              <a:rPr lang="en-US" sz="2800" dirty="0">
                <a:solidFill>
                  <a:srgbClr val="000000"/>
                </a:solidFill>
                <a:latin typeface="+mj-lt"/>
              </a:rPr>
            </a:br>
            <a:r>
              <a:rPr lang="en-US" sz="2800" i="1" dirty="0">
                <a:solidFill>
                  <a:srgbClr val="000000"/>
                </a:solidFill>
                <a:latin typeface="+mj-lt"/>
              </a:rPr>
              <a:t>y</a:t>
            </a:r>
            <a:r>
              <a:rPr lang="en-US" sz="2800" dirty="0">
                <a:solidFill>
                  <a:srgbClr val="000000"/>
                </a:solidFill>
                <a:latin typeface="+mj-lt"/>
              </a:rPr>
              <a:t>*(</a:t>
            </a:r>
            <a:r>
              <a:rPr lang="en-US" sz="2800" b="1" dirty="0">
                <a:solidFill>
                  <a:srgbClr val="000000"/>
                </a:solidFill>
                <a:latin typeface="+mj-lt"/>
              </a:rPr>
              <a:t>Expectations</a:t>
            </a:r>
            <a:r>
              <a:rPr lang="en-US" sz="2800" dirty="0">
                <a:solidFill>
                  <a:srgbClr val="000000"/>
                </a:solidFill>
                <a:latin typeface="+mj-lt"/>
              </a:rPr>
              <a:t> of </a:t>
            </a:r>
            <a:r>
              <a:rPr lang="en-US" sz="2800" b="1" dirty="0">
                <a:solidFill>
                  <a:srgbClr val="000000"/>
                </a:solidFill>
                <a:latin typeface="+mj-lt"/>
              </a:rPr>
              <a:t>Success</a:t>
            </a:r>
            <a:r>
              <a:rPr lang="en-US" sz="2800" dirty="0">
                <a:solidFill>
                  <a:srgbClr val="000000"/>
                </a:solidFill>
                <a:latin typeface="+mj-lt"/>
              </a:rPr>
              <a:t>)*</a:t>
            </a:r>
            <a:br>
              <a:rPr lang="en-US" sz="2800" dirty="0">
                <a:solidFill>
                  <a:srgbClr val="000000"/>
                </a:solidFill>
                <a:latin typeface="+mj-lt"/>
              </a:rPr>
            </a:br>
            <a:r>
              <a:rPr lang="en-US" sz="2800" i="1" dirty="0">
                <a:solidFill>
                  <a:srgbClr val="000000"/>
                </a:solidFill>
                <a:latin typeface="+mj-lt"/>
              </a:rPr>
              <a:t>z*</a:t>
            </a:r>
            <a:r>
              <a:rPr lang="en-US" sz="2800" dirty="0">
                <a:solidFill>
                  <a:srgbClr val="000000"/>
                </a:solidFill>
                <a:latin typeface="+mj-lt"/>
              </a:rPr>
              <a:t>(Course </a:t>
            </a:r>
            <a:r>
              <a:rPr lang="en-US" sz="2800" b="1" dirty="0">
                <a:solidFill>
                  <a:srgbClr val="000000"/>
                </a:solidFill>
                <a:latin typeface="+mj-lt"/>
              </a:rPr>
              <a:t>Environment</a:t>
            </a:r>
            <a:r>
              <a:rPr lang="en-US" sz="2800" dirty="0">
                <a:solidFill>
                  <a:srgbClr val="000000"/>
                </a:solidFill>
                <a:latin typeface="+mj-lt"/>
              </a:rPr>
              <a:t>)</a:t>
            </a:r>
            <a:endParaRPr lang="en-US" sz="2800" dirty="0">
              <a:latin typeface="+mj-lt"/>
            </a:endParaRPr>
          </a:p>
        </p:txBody>
      </p:sp>
      <p:sp>
        <p:nvSpPr>
          <p:cNvPr id="7" name="Isosceles Triangle 6">
            <a:extLst>
              <a:ext uri="{FF2B5EF4-FFF2-40B4-BE49-F238E27FC236}">
                <a16:creationId xmlns:a16="http://schemas.microsoft.com/office/drawing/2014/main" id="{F0EB2D5C-CD97-4423-9846-28CA1D8F9CE0}"/>
              </a:ext>
            </a:extLst>
          </p:cNvPr>
          <p:cNvSpPr/>
          <p:nvPr/>
        </p:nvSpPr>
        <p:spPr>
          <a:xfrm>
            <a:off x="6746789" y="1508477"/>
            <a:ext cx="4063054" cy="2901462"/>
          </a:xfrm>
          <a:prstGeom prst="triangle">
            <a:avLst/>
          </a:prstGeom>
          <a:solidFill>
            <a:schemeClr val="bg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dirty="0">
                <a:solidFill>
                  <a:srgbClr val="7030A0"/>
                </a:solidFill>
              </a:rPr>
              <a:t>Motivation</a:t>
            </a:r>
          </a:p>
        </p:txBody>
      </p:sp>
      <p:sp>
        <p:nvSpPr>
          <p:cNvPr id="10" name="Rectangle 9">
            <a:extLst>
              <a:ext uri="{FF2B5EF4-FFF2-40B4-BE49-F238E27FC236}">
                <a16:creationId xmlns:a16="http://schemas.microsoft.com/office/drawing/2014/main" id="{F6286C6D-3E31-4464-80BD-BC6F6FF1CBE5}"/>
              </a:ext>
            </a:extLst>
          </p:cNvPr>
          <p:cNvSpPr/>
          <p:nvPr/>
        </p:nvSpPr>
        <p:spPr>
          <a:xfrm>
            <a:off x="6156304" y="2147204"/>
            <a:ext cx="3087386" cy="523220"/>
          </a:xfrm>
          <a:prstGeom prst="rect">
            <a:avLst/>
          </a:prstGeom>
        </p:spPr>
        <p:txBody>
          <a:bodyPr wrap="square">
            <a:spAutoFit/>
          </a:bodyPr>
          <a:lstStyle/>
          <a:p>
            <a:r>
              <a:rPr lang="en-US" sz="2800" dirty="0">
                <a:solidFill>
                  <a:srgbClr val="7030A0"/>
                </a:solidFill>
                <a:latin typeface="+mj-lt"/>
              </a:rPr>
              <a:t>Valuation</a:t>
            </a:r>
          </a:p>
        </p:txBody>
      </p:sp>
      <p:sp>
        <p:nvSpPr>
          <p:cNvPr id="11" name="Rectangle 10">
            <a:extLst>
              <a:ext uri="{FF2B5EF4-FFF2-40B4-BE49-F238E27FC236}">
                <a16:creationId xmlns:a16="http://schemas.microsoft.com/office/drawing/2014/main" id="{F2401431-0837-4BA5-A625-5B830D6402B4}"/>
              </a:ext>
            </a:extLst>
          </p:cNvPr>
          <p:cNvSpPr/>
          <p:nvPr/>
        </p:nvSpPr>
        <p:spPr>
          <a:xfrm>
            <a:off x="9754498" y="2091599"/>
            <a:ext cx="2496967" cy="954107"/>
          </a:xfrm>
          <a:prstGeom prst="rect">
            <a:avLst/>
          </a:prstGeom>
        </p:spPr>
        <p:txBody>
          <a:bodyPr wrap="square">
            <a:spAutoFit/>
          </a:bodyPr>
          <a:lstStyle/>
          <a:p>
            <a:r>
              <a:rPr lang="en-US" sz="2800" dirty="0">
                <a:solidFill>
                  <a:srgbClr val="7030A0"/>
                </a:solidFill>
                <a:latin typeface="+mj-lt"/>
              </a:rPr>
              <a:t>Expectations    </a:t>
            </a:r>
            <a:br>
              <a:rPr lang="en-US" sz="2800" dirty="0">
                <a:solidFill>
                  <a:srgbClr val="7030A0"/>
                </a:solidFill>
                <a:latin typeface="+mj-lt"/>
              </a:rPr>
            </a:br>
            <a:r>
              <a:rPr lang="en-US" sz="2800" dirty="0">
                <a:solidFill>
                  <a:srgbClr val="7030A0"/>
                </a:solidFill>
                <a:latin typeface="+mj-lt"/>
              </a:rPr>
              <a:t>   of success</a:t>
            </a:r>
          </a:p>
        </p:txBody>
      </p:sp>
      <p:sp>
        <p:nvSpPr>
          <p:cNvPr id="13" name="Rectangle 12">
            <a:extLst>
              <a:ext uri="{FF2B5EF4-FFF2-40B4-BE49-F238E27FC236}">
                <a16:creationId xmlns:a16="http://schemas.microsoft.com/office/drawing/2014/main" id="{910D8ED8-A1AD-4358-A78F-C891D6B4714A}"/>
              </a:ext>
            </a:extLst>
          </p:cNvPr>
          <p:cNvSpPr/>
          <p:nvPr/>
        </p:nvSpPr>
        <p:spPr>
          <a:xfrm>
            <a:off x="7234623" y="4436315"/>
            <a:ext cx="3087386" cy="523220"/>
          </a:xfrm>
          <a:prstGeom prst="rect">
            <a:avLst/>
          </a:prstGeom>
        </p:spPr>
        <p:txBody>
          <a:bodyPr wrap="square">
            <a:spAutoFit/>
          </a:bodyPr>
          <a:lstStyle/>
          <a:p>
            <a:pPr algn="ctr"/>
            <a:r>
              <a:rPr lang="en-US" sz="2800" dirty="0">
                <a:solidFill>
                  <a:srgbClr val="7030A0"/>
                </a:solidFill>
                <a:latin typeface="+mj-lt"/>
              </a:rPr>
              <a:t>Environment</a:t>
            </a:r>
          </a:p>
        </p:txBody>
      </p:sp>
      <p:sp>
        <p:nvSpPr>
          <p:cNvPr id="14" name="Isosceles Triangle 13">
            <a:extLst>
              <a:ext uri="{FF2B5EF4-FFF2-40B4-BE49-F238E27FC236}">
                <a16:creationId xmlns:a16="http://schemas.microsoft.com/office/drawing/2014/main" id="{0F8C1DDC-6B97-49C7-9619-C58AB7ABA6FD}"/>
              </a:ext>
            </a:extLst>
          </p:cNvPr>
          <p:cNvSpPr/>
          <p:nvPr/>
        </p:nvSpPr>
        <p:spPr>
          <a:xfrm>
            <a:off x="6746789" y="5231883"/>
            <a:ext cx="741406" cy="1600281"/>
          </a:xfrm>
          <a:prstGeom prst="triangle">
            <a:avLst/>
          </a:prstGeom>
          <a:solidFill>
            <a:schemeClr val="bg1"/>
          </a:solidFill>
          <a:ln w="762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rgbClr val="7030A0"/>
              </a:solidFill>
            </a:endParaRPr>
          </a:p>
        </p:txBody>
      </p:sp>
      <p:sp>
        <p:nvSpPr>
          <p:cNvPr id="15" name="Rectangle 14">
            <a:extLst>
              <a:ext uri="{FF2B5EF4-FFF2-40B4-BE49-F238E27FC236}">
                <a16:creationId xmlns:a16="http://schemas.microsoft.com/office/drawing/2014/main" id="{3BCD7580-7EFB-43BA-A0B8-9082393561BE}"/>
              </a:ext>
            </a:extLst>
          </p:cNvPr>
          <p:cNvSpPr/>
          <p:nvPr/>
        </p:nvSpPr>
        <p:spPr>
          <a:xfrm>
            <a:off x="6900024" y="1173072"/>
            <a:ext cx="2496967" cy="523220"/>
          </a:xfrm>
          <a:prstGeom prst="rect">
            <a:avLst/>
          </a:prstGeom>
        </p:spPr>
        <p:txBody>
          <a:bodyPr wrap="square">
            <a:spAutoFit/>
          </a:bodyPr>
          <a:lstStyle/>
          <a:p>
            <a:r>
              <a:rPr lang="en-US" sz="2800" b="1" dirty="0">
                <a:solidFill>
                  <a:srgbClr val="7030A0"/>
                </a:solidFill>
                <a:latin typeface="+mj-lt"/>
              </a:rPr>
              <a:t>My goal</a:t>
            </a:r>
          </a:p>
        </p:txBody>
      </p:sp>
      <p:sp>
        <p:nvSpPr>
          <p:cNvPr id="16" name="Rectangle 15">
            <a:extLst>
              <a:ext uri="{FF2B5EF4-FFF2-40B4-BE49-F238E27FC236}">
                <a16:creationId xmlns:a16="http://schemas.microsoft.com/office/drawing/2014/main" id="{73E3AC2C-E1F1-4141-B36D-4C25439BB2DA}"/>
              </a:ext>
            </a:extLst>
          </p:cNvPr>
          <p:cNvSpPr/>
          <p:nvPr/>
        </p:nvSpPr>
        <p:spPr>
          <a:xfrm>
            <a:off x="7257531" y="5684928"/>
            <a:ext cx="2496967" cy="523220"/>
          </a:xfrm>
          <a:prstGeom prst="rect">
            <a:avLst/>
          </a:prstGeom>
        </p:spPr>
        <p:txBody>
          <a:bodyPr wrap="square">
            <a:spAutoFit/>
          </a:bodyPr>
          <a:lstStyle/>
          <a:p>
            <a:r>
              <a:rPr lang="en-US" sz="2800" b="1" dirty="0">
                <a:solidFill>
                  <a:srgbClr val="7030A0"/>
                </a:solidFill>
                <a:latin typeface="+mj-lt"/>
              </a:rPr>
              <a:t>Oh Noes!</a:t>
            </a:r>
          </a:p>
        </p:txBody>
      </p:sp>
    </p:spTree>
    <p:extLst>
      <p:ext uri="{BB962C8B-B14F-4D97-AF65-F5344CB8AC3E}">
        <p14:creationId xmlns:p14="http://schemas.microsoft.com/office/powerpoint/2010/main" val="881865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11" grpId="0"/>
      <p:bldP spid="13" grpId="0"/>
      <p:bldP spid="15" grpId="0"/>
      <p:bldP spid="1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55AA-D482-49A5-A188-0C4374F72DF4}"/>
              </a:ext>
            </a:extLst>
          </p:cNvPr>
          <p:cNvSpPr>
            <a:spLocks noGrp="1"/>
          </p:cNvSpPr>
          <p:nvPr>
            <p:ph type="title"/>
          </p:nvPr>
        </p:nvSpPr>
        <p:spPr>
          <a:xfrm>
            <a:off x="838200" y="218476"/>
            <a:ext cx="10515600" cy="592407"/>
          </a:xfrm>
        </p:spPr>
        <p:txBody>
          <a:bodyPr>
            <a:noAutofit/>
          </a:bodyPr>
          <a:lstStyle/>
          <a:p>
            <a:r>
              <a:rPr lang="en-US" sz="3600" dirty="0"/>
              <a:t>Pedagogy rationale for the Paper Discussions</a:t>
            </a:r>
          </a:p>
        </p:txBody>
      </p:sp>
      <p:sp>
        <p:nvSpPr>
          <p:cNvPr id="3" name="Content Placeholder 2">
            <a:extLst>
              <a:ext uri="{FF2B5EF4-FFF2-40B4-BE49-F238E27FC236}">
                <a16:creationId xmlns:a16="http://schemas.microsoft.com/office/drawing/2014/main" id="{DF794B65-52BD-4A24-A00F-2488613480B1}"/>
              </a:ext>
            </a:extLst>
          </p:cNvPr>
          <p:cNvSpPr>
            <a:spLocks noGrp="1"/>
          </p:cNvSpPr>
          <p:nvPr>
            <p:ph idx="1"/>
          </p:nvPr>
        </p:nvSpPr>
        <p:spPr>
          <a:xfrm>
            <a:off x="838200" y="931652"/>
            <a:ext cx="10515600" cy="5788325"/>
          </a:xfrm>
        </p:spPr>
        <p:txBody>
          <a:bodyPr>
            <a:normAutofit fontScale="92500" lnSpcReduction="20000"/>
          </a:bodyPr>
          <a:lstStyle/>
          <a:p>
            <a:r>
              <a:rPr lang="en-US" dirty="0"/>
              <a:t>Purpose of the task (Paper discussions):</a:t>
            </a:r>
          </a:p>
          <a:p>
            <a:pPr lvl="1"/>
            <a:r>
              <a:rPr lang="en-US" dirty="0"/>
              <a:t>Understand how the scientific method is used to uncover new knowledge in biology. This performed by identifying the </a:t>
            </a:r>
            <a:r>
              <a:rPr lang="en-US" b="1" dirty="0"/>
              <a:t>motivation</a:t>
            </a:r>
            <a:r>
              <a:rPr lang="en-US" dirty="0"/>
              <a:t> behind experiments, the </a:t>
            </a:r>
            <a:r>
              <a:rPr lang="en-US" b="1" dirty="0"/>
              <a:t>approach</a:t>
            </a:r>
            <a:r>
              <a:rPr lang="en-US" dirty="0"/>
              <a:t>/methods of the experiment, and </a:t>
            </a:r>
            <a:r>
              <a:rPr lang="en-US" b="1" dirty="0"/>
              <a:t>results</a:t>
            </a:r>
            <a:r>
              <a:rPr lang="en-US" dirty="0"/>
              <a:t> (what the data shows &amp; what it means)</a:t>
            </a:r>
          </a:p>
          <a:p>
            <a:r>
              <a:rPr lang="en-US" dirty="0"/>
              <a:t>Why is active learning used?</a:t>
            </a:r>
          </a:p>
          <a:p>
            <a:pPr lvl="1"/>
            <a:r>
              <a:rPr lang="en-US" dirty="0"/>
              <a:t>Active learning through teamwork on a defined task is a scientifically-proven way to improve student learning </a:t>
            </a:r>
          </a:p>
          <a:p>
            <a:pPr lvl="2"/>
            <a:r>
              <a:rPr lang="en-US" dirty="0"/>
              <a:t>Narrows the “achievement gap” for students historically excluded and underrepresented in STEM Reference: </a:t>
            </a:r>
            <a:r>
              <a:rPr lang="en-US" dirty="0">
                <a:hlinkClick r:id="rId2"/>
              </a:rPr>
              <a:t>https://doi.org/10.1073/pnas.1916903117</a:t>
            </a:r>
            <a:endParaRPr lang="en-US" dirty="0"/>
          </a:p>
          <a:p>
            <a:pPr lvl="2"/>
            <a:r>
              <a:rPr lang="en-US" dirty="0"/>
              <a:t>Improves student learning as measured by Exam Assessments. </a:t>
            </a:r>
            <a:br>
              <a:rPr lang="en-US" dirty="0"/>
            </a:br>
            <a:r>
              <a:rPr lang="en-US" dirty="0"/>
              <a:t>STEM Reference: </a:t>
            </a:r>
            <a:r>
              <a:rPr lang="en-US" u="sng" dirty="0">
                <a:hlinkClick r:id="rId3"/>
              </a:rPr>
              <a:t>https://doi.org/10.1073/pnas.1319030111</a:t>
            </a:r>
            <a:endParaRPr lang="en-US" dirty="0"/>
          </a:p>
          <a:p>
            <a:r>
              <a:rPr lang="en-US" dirty="0"/>
              <a:t>Why is this task performed in groups of 3-4?</a:t>
            </a:r>
          </a:p>
          <a:p>
            <a:pPr lvl="1"/>
            <a:r>
              <a:rPr lang="en-US" dirty="0"/>
              <a:t>Science is a social field that thrives with communication and teamwork. Research papers are complex, and they are best understood through a combination of individual effort (pre-class reading) and teamwork (discussion/dissection of the figures).  </a:t>
            </a:r>
          </a:p>
          <a:p>
            <a:pPr lvl="1"/>
            <a:r>
              <a:rPr lang="en-US" dirty="0"/>
              <a:t>Students can share their outside knowledge from classes, work, and life experiences </a:t>
            </a:r>
          </a:p>
          <a:p>
            <a:pPr lvl="1"/>
            <a:r>
              <a:rPr lang="en-US" dirty="0"/>
              <a:t>3-4 is an effective group size. Everyone can participate</a:t>
            </a:r>
          </a:p>
        </p:txBody>
      </p:sp>
    </p:spTree>
    <p:extLst>
      <p:ext uri="{BB962C8B-B14F-4D97-AF65-F5344CB8AC3E}">
        <p14:creationId xmlns:p14="http://schemas.microsoft.com/office/powerpoint/2010/main" val="36183675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55AA-D482-49A5-A188-0C4374F72DF4}"/>
              </a:ext>
            </a:extLst>
          </p:cNvPr>
          <p:cNvSpPr>
            <a:spLocks noGrp="1"/>
          </p:cNvSpPr>
          <p:nvPr>
            <p:ph type="title"/>
          </p:nvPr>
        </p:nvSpPr>
        <p:spPr>
          <a:xfrm>
            <a:off x="838200" y="218476"/>
            <a:ext cx="10515600" cy="592407"/>
          </a:xfrm>
        </p:spPr>
        <p:txBody>
          <a:bodyPr>
            <a:noAutofit/>
          </a:bodyPr>
          <a:lstStyle/>
          <a:p>
            <a:r>
              <a:rPr lang="en-US" sz="3600" dirty="0"/>
              <a:t>Pedagogy rationale for the Paper Discussions</a:t>
            </a:r>
          </a:p>
        </p:txBody>
      </p:sp>
      <p:sp>
        <p:nvSpPr>
          <p:cNvPr id="3" name="Content Placeholder 2">
            <a:extLst>
              <a:ext uri="{FF2B5EF4-FFF2-40B4-BE49-F238E27FC236}">
                <a16:creationId xmlns:a16="http://schemas.microsoft.com/office/drawing/2014/main" id="{DF794B65-52BD-4A24-A00F-2488613480B1}"/>
              </a:ext>
            </a:extLst>
          </p:cNvPr>
          <p:cNvSpPr>
            <a:spLocks noGrp="1"/>
          </p:cNvSpPr>
          <p:nvPr>
            <p:ph idx="1"/>
          </p:nvPr>
        </p:nvSpPr>
        <p:spPr>
          <a:xfrm>
            <a:off x="838200" y="931652"/>
            <a:ext cx="10515600" cy="5788325"/>
          </a:xfrm>
        </p:spPr>
        <p:txBody>
          <a:bodyPr>
            <a:normAutofit fontScale="92500" lnSpcReduction="20000"/>
          </a:bodyPr>
          <a:lstStyle/>
          <a:p>
            <a:r>
              <a:rPr lang="en-US" dirty="0"/>
              <a:t>Purpose of the task (Paper discussions):</a:t>
            </a:r>
          </a:p>
          <a:p>
            <a:pPr lvl="1"/>
            <a:r>
              <a:rPr lang="en-US" dirty="0"/>
              <a:t>Understand how the scientific method is used to uncover new knowledge in biology. This performed by identifying the </a:t>
            </a:r>
            <a:r>
              <a:rPr lang="en-US" b="1" dirty="0"/>
              <a:t>motivation</a:t>
            </a:r>
            <a:r>
              <a:rPr lang="en-US" dirty="0"/>
              <a:t> behind experiments, the </a:t>
            </a:r>
            <a:r>
              <a:rPr lang="en-US" b="1" dirty="0"/>
              <a:t>approach</a:t>
            </a:r>
            <a:r>
              <a:rPr lang="en-US" dirty="0"/>
              <a:t>/methods of the experiment, and </a:t>
            </a:r>
            <a:r>
              <a:rPr lang="en-US" b="1" dirty="0"/>
              <a:t>results</a:t>
            </a:r>
            <a:r>
              <a:rPr lang="en-US" dirty="0"/>
              <a:t> (what the data shows &amp; what it means)</a:t>
            </a:r>
          </a:p>
          <a:p>
            <a:r>
              <a:rPr lang="en-US" dirty="0"/>
              <a:t>Why is active learning used?</a:t>
            </a:r>
          </a:p>
          <a:p>
            <a:pPr lvl="1"/>
            <a:r>
              <a:rPr lang="en-US" dirty="0"/>
              <a:t>Active learning through teamwork on a defined task is a scientifically-proven way to improve student learning </a:t>
            </a:r>
          </a:p>
          <a:p>
            <a:pPr lvl="2"/>
            <a:r>
              <a:rPr lang="en-US" dirty="0"/>
              <a:t>Narrows the “achievement gap” for students historically excluded and underrepresented in STEM Reference: </a:t>
            </a:r>
            <a:r>
              <a:rPr lang="en-US" dirty="0">
                <a:hlinkClick r:id="rId2"/>
              </a:rPr>
              <a:t>https://doi.org/10.1073/pnas.1916903117</a:t>
            </a:r>
            <a:endParaRPr lang="en-US" dirty="0"/>
          </a:p>
          <a:p>
            <a:pPr lvl="2"/>
            <a:r>
              <a:rPr lang="en-US" dirty="0"/>
              <a:t>Improves student learning as measured by Exam Assessments. </a:t>
            </a:r>
            <a:br>
              <a:rPr lang="en-US" dirty="0"/>
            </a:br>
            <a:r>
              <a:rPr lang="en-US" dirty="0"/>
              <a:t>STEM Reference: </a:t>
            </a:r>
            <a:r>
              <a:rPr lang="en-US" u="sng" dirty="0">
                <a:hlinkClick r:id="rId3"/>
              </a:rPr>
              <a:t>https://doi.org/10.1073/pnas.1319030111</a:t>
            </a:r>
            <a:endParaRPr lang="en-US" dirty="0"/>
          </a:p>
          <a:p>
            <a:r>
              <a:rPr lang="en-US" dirty="0"/>
              <a:t>Why is this task performed in groups of 3-4?</a:t>
            </a:r>
          </a:p>
          <a:p>
            <a:pPr lvl="1"/>
            <a:r>
              <a:rPr lang="en-US" dirty="0"/>
              <a:t>Science is a social field that thrives with communication and teamwork. Research papers are complex, and they are best understood through a combination of individual effort (pre-class reading) and teamwork (discussion/dissection of the figures).  </a:t>
            </a:r>
          </a:p>
          <a:p>
            <a:pPr lvl="1"/>
            <a:r>
              <a:rPr lang="en-US" dirty="0"/>
              <a:t>Students can share their outside knowledge from classes, work, and life experiences </a:t>
            </a:r>
          </a:p>
          <a:p>
            <a:pPr lvl="1"/>
            <a:r>
              <a:rPr lang="en-US" dirty="0"/>
              <a:t>3-4 is an effective group size. Everyone can participate</a:t>
            </a:r>
          </a:p>
        </p:txBody>
      </p:sp>
    </p:spTree>
    <p:extLst>
      <p:ext uri="{BB962C8B-B14F-4D97-AF65-F5344CB8AC3E}">
        <p14:creationId xmlns:p14="http://schemas.microsoft.com/office/powerpoint/2010/main" val="31081998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E55AA-D482-49A5-A188-0C4374F72DF4}"/>
              </a:ext>
            </a:extLst>
          </p:cNvPr>
          <p:cNvSpPr>
            <a:spLocks noGrp="1"/>
          </p:cNvSpPr>
          <p:nvPr>
            <p:ph type="title"/>
          </p:nvPr>
        </p:nvSpPr>
        <p:spPr>
          <a:xfrm>
            <a:off x="838200" y="218476"/>
            <a:ext cx="10515600" cy="592407"/>
          </a:xfrm>
        </p:spPr>
        <p:txBody>
          <a:bodyPr>
            <a:noAutofit/>
          </a:bodyPr>
          <a:lstStyle/>
          <a:p>
            <a:r>
              <a:rPr lang="en-US" sz="3600" dirty="0"/>
              <a:t>Pedagogy rationale for the Paper Discussions</a:t>
            </a:r>
          </a:p>
        </p:txBody>
      </p:sp>
      <p:sp>
        <p:nvSpPr>
          <p:cNvPr id="3" name="Content Placeholder 2">
            <a:extLst>
              <a:ext uri="{FF2B5EF4-FFF2-40B4-BE49-F238E27FC236}">
                <a16:creationId xmlns:a16="http://schemas.microsoft.com/office/drawing/2014/main" id="{DF794B65-52BD-4A24-A00F-2488613480B1}"/>
              </a:ext>
            </a:extLst>
          </p:cNvPr>
          <p:cNvSpPr>
            <a:spLocks noGrp="1"/>
          </p:cNvSpPr>
          <p:nvPr>
            <p:ph idx="1"/>
          </p:nvPr>
        </p:nvSpPr>
        <p:spPr>
          <a:xfrm>
            <a:off x="838200" y="931652"/>
            <a:ext cx="10515600" cy="5788325"/>
          </a:xfrm>
        </p:spPr>
        <p:txBody>
          <a:bodyPr>
            <a:normAutofit/>
          </a:bodyPr>
          <a:lstStyle/>
          <a:p>
            <a:r>
              <a:rPr lang="en-US" dirty="0"/>
              <a:t>How will you be evaluated?</a:t>
            </a:r>
          </a:p>
          <a:p>
            <a:pPr lvl="1"/>
            <a:r>
              <a:rPr lang="en-US" dirty="0"/>
              <a:t>The weekly discussions are “Formative Assessments”. </a:t>
            </a:r>
          </a:p>
          <a:p>
            <a:pPr lvl="2"/>
            <a:r>
              <a:rPr lang="en-US" dirty="0"/>
              <a:t>That means they are process-oriented and the instructor will monitor and provide timely feedback. </a:t>
            </a:r>
          </a:p>
          <a:p>
            <a:pPr lvl="2"/>
            <a:r>
              <a:rPr lang="en-US" dirty="0"/>
              <a:t>The presentations are only graded as </a:t>
            </a:r>
            <a:r>
              <a:rPr lang="en-US" b="1" dirty="0"/>
              <a:t>+/- Participation</a:t>
            </a:r>
            <a:r>
              <a:rPr lang="en-US" dirty="0"/>
              <a:t>, so they provide an opportunity for student growth / learning / skill development without the threat of a penalty. </a:t>
            </a:r>
          </a:p>
          <a:p>
            <a:pPr lvl="1"/>
            <a:r>
              <a:rPr lang="en-US" dirty="0"/>
              <a:t>The weekly discussion presentation will prepare students for the “Partner Presentations” (week 10)</a:t>
            </a:r>
          </a:p>
          <a:p>
            <a:pPr lvl="2"/>
            <a:r>
              <a:rPr lang="en-US" dirty="0"/>
              <a:t>The verbal and visual communication in the </a:t>
            </a:r>
            <a:r>
              <a:rPr lang="en-US" b="1" dirty="0"/>
              <a:t>Partner Presentations </a:t>
            </a:r>
            <a:r>
              <a:rPr lang="en-US" dirty="0"/>
              <a:t>will be assessed based on a rubric</a:t>
            </a:r>
          </a:p>
        </p:txBody>
      </p:sp>
    </p:spTree>
    <p:extLst>
      <p:ext uri="{BB962C8B-B14F-4D97-AF65-F5344CB8AC3E}">
        <p14:creationId xmlns:p14="http://schemas.microsoft.com/office/powerpoint/2010/main" val="31669745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32BD-F718-4F5A-92D7-D5AA9E35CB57}"/>
              </a:ext>
            </a:extLst>
          </p:cNvPr>
          <p:cNvSpPr>
            <a:spLocks noGrp="1"/>
          </p:cNvSpPr>
          <p:nvPr>
            <p:ph type="title"/>
          </p:nvPr>
        </p:nvSpPr>
        <p:spPr>
          <a:xfrm>
            <a:off x="838200" y="365126"/>
            <a:ext cx="10515600" cy="768350"/>
          </a:xfrm>
        </p:spPr>
        <p:txBody>
          <a:bodyPr>
            <a:normAutofit fontScale="90000"/>
          </a:bodyPr>
          <a:lstStyle/>
          <a:p>
            <a:r>
              <a:rPr lang="en-US" dirty="0"/>
              <a:t>How does students’ prior knowledge affect their learning?</a:t>
            </a:r>
          </a:p>
        </p:txBody>
      </p:sp>
      <p:pic>
        <p:nvPicPr>
          <p:cNvPr id="1026" name="Picture 2" descr="How Learning Works">
            <a:extLst>
              <a:ext uri="{FF2B5EF4-FFF2-40B4-BE49-F238E27FC236}">
                <a16:creationId xmlns:a16="http://schemas.microsoft.com/office/drawing/2014/main" id="{02498C47-EE1B-413C-81DE-1D0F6CE98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5844"/>
            <a:ext cx="497257" cy="742156"/>
          </a:xfrm>
          <a:prstGeom prst="rect">
            <a:avLst/>
          </a:prstGeom>
          <a:noFill/>
          <a:extLst>
            <a:ext uri="{909E8E84-426E-40DD-AFC4-6F175D3DCCD1}">
              <a14:hiddenFill xmlns:a14="http://schemas.microsoft.com/office/drawing/2010/main">
                <a:solidFill>
                  <a:srgbClr val="FFFFFF"/>
                </a:solidFill>
              </a14:hiddenFill>
            </a:ext>
          </a:extLst>
        </p:spPr>
      </p:pic>
      <p:sp>
        <p:nvSpPr>
          <p:cNvPr id="5" name="Cloud 4">
            <a:extLst>
              <a:ext uri="{FF2B5EF4-FFF2-40B4-BE49-F238E27FC236}">
                <a16:creationId xmlns:a16="http://schemas.microsoft.com/office/drawing/2014/main" id="{323982A0-3858-4283-8213-3D6D938F7F0D}"/>
              </a:ext>
            </a:extLst>
          </p:cNvPr>
          <p:cNvSpPr/>
          <p:nvPr/>
        </p:nvSpPr>
        <p:spPr>
          <a:xfrm rot="665135">
            <a:off x="1613117" y="2882449"/>
            <a:ext cx="3689206" cy="2279349"/>
          </a:xfrm>
          <a:prstGeom prst="cloud">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Mr. Stick figure – LINE stickers | LINE STORE">
            <a:extLst>
              <a:ext uri="{FF2B5EF4-FFF2-40B4-BE49-F238E27FC236}">
                <a16:creationId xmlns:a16="http://schemas.microsoft.com/office/drawing/2014/main" id="{A8667F9A-E600-41D4-ABF4-D231847952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1454" y="3656903"/>
            <a:ext cx="1204617" cy="1204617"/>
          </a:xfrm>
          <a:prstGeom prst="rect">
            <a:avLst/>
          </a:prstGeom>
          <a:noFill/>
          <a:extLst>
            <a:ext uri="{909E8E84-426E-40DD-AFC4-6F175D3DCCD1}">
              <a14:hiddenFill xmlns:a14="http://schemas.microsoft.com/office/drawing/2010/main">
                <a:solidFill>
                  <a:srgbClr val="FFFFFF"/>
                </a:solidFill>
              </a14:hiddenFill>
            </a:ext>
          </a:extLst>
        </p:spPr>
      </p:pic>
      <p:sp>
        <p:nvSpPr>
          <p:cNvPr id="7" name="Oval 6">
            <a:extLst>
              <a:ext uri="{FF2B5EF4-FFF2-40B4-BE49-F238E27FC236}">
                <a16:creationId xmlns:a16="http://schemas.microsoft.com/office/drawing/2014/main" id="{6C994D1C-754B-4283-8D02-0112E51D809F}"/>
              </a:ext>
            </a:extLst>
          </p:cNvPr>
          <p:cNvSpPr/>
          <p:nvPr/>
        </p:nvSpPr>
        <p:spPr>
          <a:xfrm>
            <a:off x="3578640" y="3724724"/>
            <a:ext cx="95250" cy="9525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888EDF71-B53F-4B0A-8610-F781F37E95DC}"/>
              </a:ext>
            </a:extLst>
          </p:cNvPr>
          <p:cNvSpPr/>
          <p:nvPr/>
        </p:nvSpPr>
        <p:spPr>
          <a:xfrm>
            <a:off x="3652799" y="3547939"/>
            <a:ext cx="148318" cy="14831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E8799541-9BB1-4525-942D-2792FE8501A4}"/>
              </a:ext>
            </a:extLst>
          </p:cNvPr>
          <p:cNvSpPr/>
          <p:nvPr/>
        </p:nvSpPr>
        <p:spPr>
          <a:xfrm>
            <a:off x="3689186" y="3288360"/>
            <a:ext cx="223861" cy="2238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CEFA3B3-8E7B-4A10-9D28-9DBBC926AE86}"/>
              </a:ext>
            </a:extLst>
          </p:cNvPr>
          <p:cNvSpPr txBox="1"/>
          <p:nvPr/>
        </p:nvSpPr>
        <p:spPr>
          <a:xfrm>
            <a:off x="1417664" y="2326349"/>
            <a:ext cx="3252429" cy="584775"/>
          </a:xfrm>
          <a:prstGeom prst="rect">
            <a:avLst/>
          </a:prstGeom>
          <a:noFill/>
        </p:spPr>
        <p:txBody>
          <a:bodyPr wrap="none" rtlCol="0">
            <a:spAutoFit/>
          </a:bodyPr>
          <a:lstStyle/>
          <a:p>
            <a:r>
              <a:rPr lang="en-US" sz="3200" dirty="0"/>
              <a:t>Prior knowledge</a:t>
            </a:r>
          </a:p>
        </p:txBody>
      </p:sp>
      <p:sp>
        <p:nvSpPr>
          <p:cNvPr id="9" name="Rectangle: Diagonal Corners Snipped 8">
            <a:extLst>
              <a:ext uri="{FF2B5EF4-FFF2-40B4-BE49-F238E27FC236}">
                <a16:creationId xmlns:a16="http://schemas.microsoft.com/office/drawing/2014/main" id="{6382FBCE-B88E-48A3-81DF-5E6B3DBF8696}"/>
              </a:ext>
            </a:extLst>
          </p:cNvPr>
          <p:cNvSpPr/>
          <p:nvPr/>
        </p:nvSpPr>
        <p:spPr>
          <a:xfrm>
            <a:off x="7930547" y="3263685"/>
            <a:ext cx="2898091" cy="1516876"/>
          </a:xfrm>
          <a:prstGeom prst="snip2DiagRect">
            <a:avLst>
              <a:gd name="adj1" fmla="val 0"/>
              <a:gd name="adj2" fmla="val 47623"/>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3200" dirty="0"/>
              <a:t>Learning</a:t>
            </a: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A8476577-4C7D-4A37-BDEA-44B78E39B6A2}"/>
                  </a:ext>
                </a:extLst>
              </p14:cNvPr>
              <p14:cNvContentPartPr/>
              <p14:nvPr/>
            </p14:nvContentPartPr>
            <p14:xfrm>
              <a:off x="5473244" y="3199728"/>
              <a:ext cx="2203560" cy="326880"/>
            </p14:xfrm>
          </p:contentPart>
        </mc:Choice>
        <mc:Fallback xmlns="">
          <p:pic>
            <p:nvPicPr>
              <p:cNvPr id="15" name="Ink 14">
                <a:extLst>
                  <a:ext uri="{FF2B5EF4-FFF2-40B4-BE49-F238E27FC236}">
                    <a16:creationId xmlns:a16="http://schemas.microsoft.com/office/drawing/2014/main" id="{A8476577-4C7D-4A37-BDEA-44B78E39B6A2}"/>
                  </a:ext>
                </a:extLst>
              </p:cNvPr>
              <p:cNvPicPr/>
              <p:nvPr/>
            </p:nvPicPr>
            <p:blipFill>
              <a:blip r:embed="rId5"/>
              <a:stretch>
                <a:fillRect/>
              </a:stretch>
            </p:blipFill>
            <p:spPr>
              <a:xfrm>
                <a:off x="5410604" y="3137088"/>
                <a:ext cx="2329200" cy="4525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8" name="Ink 17">
                <a:extLst>
                  <a:ext uri="{FF2B5EF4-FFF2-40B4-BE49-F238E27FC236}">
                    <a16:creationId xmlns:a16="http://schemas.microsoft.com/office/drawing/2014/main" id="{A3FBAC4B-C407-430F-923B-AE0BE965DA38}"/>
                  </a:ext>
                </a:extLst>
              </p14:cNvPr>
              <p14:cNvContentPartPr/>
              <p14:nvPr/>
            </p14:nvContentPartPr>
            <p14:xfrm>
              <a:off x="5522924" y="4299528"/>
              <a:ext cx="2007000" cy="537840"/>
            </p14:xfrm>
          </p:contentPart>
        </mc:Choice>
        <mc:Fallback xmlns="">
          <p:pic>
            <p:nvPicPr>
              <p:cNvPr id="18" name="Ink 17">
                <a:extLst>
                  <a:ext uri="{FF2B5EF4-FFF2-40B4-BE49-F238E27FC236}">
                    <a16:creationId xmlns:a16="http://schemas.microsoft.com/office/drawing/2014/main" id="{A3FBAC4B-C407-430F-923B-AE0BE965DA38}"/>
                  </a:ext>
                </a:extLst>
              </p:cNvPr>
              <p:cNvPicPr/>
              <p:nvPr/>
            </p:nvPicPr>
            <p:blipFill>
              <a:blip r:embed="rId7"/>
              <a:stretch>
                <a:fillRect/>
              </a:stretch>
            </p:blipFill>
            <p:spPr>
              <a:xfrm>
                <a:off x="5460284" y="4236888"/>
                <a:ext cx="2132640" cy="663480"/>
              </a:xfrm>
              <a:prstGeom prst="rect">
                <a:avLst/>
              </a:prstGeom>
            </p:spPr>
          </p:pic>
        </mc:Fallback>
      </mc:AlternateContent>
      <p:sp>
        <p:nvSpPr>
          <p:cNvPr id="22" name="TextBox 21">
            <a:extLst>
              <a:ext uri="{FF2B5EF4-FFF2-40B4-BE49-F238E27FC236}">
                <a16:creationId xmlns:a16="http://schemas.microsoft.com/office/drawing/2014/main" id="{AEE79960-9D70-4F05-BF2E-658D87A79B46}"/>
              </a:ext>
            </a:extLst>
          </p:cNvPr>
          <p:cNvSpPr txBox="1"/>
          <p:nvPr/>
        </p:nvSpPr>
        <p:spPr>
          <a:xfrm>
            <a:off x="5336310" y="1509359"/>
            <a:ext cx="2040495" cy="1754326"/>
          </a:xfrm>
          <a:prstGeom prst="rect">
            <a:avLst/>
          </a:prstGeom>
          <a:noFill/>
        </p:spPr>
        <p:txBody>
          <a:bodyPr wrap="none" rtlCol="0">
            <a:spAutoFit/>
          </a:bodyPr>
          <a:lstStyle/>
          <a:p>
            <a:pPr>
              <a:lnSpc>
                <a:spcPct val="90000"/>
              </a:lnSpc>
            </a:pPr>
            <a:r>
              <a:rPr lang="en-US" sz="2000" dirty="0">
                <a:solidFill>
                  <a:srgbClr val="7030A0"/>
                </a:solidFill>
              </a:rPr>
              <a:t>When:</a:t>
            </a:r>
            <a:br>
              <a:rPr lang="en-US" sz="3200" dirty="0">
                <a:solidFill>
                  <a:srgbClr val="7030A0"/>
                </a:solidFill>
              </a:rPr>
            </a:br>
            <a:r>
              <a:rPr lang="en-US" sz="3200" dirty="0">
                <a:solidFill>
                  <a:srgbClr val="7030A0"/>
                </a:solidFill>
              </a:rPr>
              <a:t>Accurate, </a:t>
            </a:r>
          </a:p>
          <a:p>
            <a:pPr>
              <a:lnSpc>
                <a:spcPct val="90000"/>
              </a:lnSpc>
            </a:pPr>
            <a:r>
              <a:rPr lang="en-US" sz="3200" dirty="0">
                <a:solidFill>
                  <a:srgbClr val="7030A0"/>
                </a:solidFill>
              </a:rPr>
              <a:t>Sufficient,</a:t>
            </a:r>
          </a:p>
          <a:p>
            <a:pPr>
              <a:lnSpc>
                <a:spcPct val="90000"/>
              </a:lnSpc>
            </a:pPr>
            <a:r>
              <a:rPr lang="en-US" sz="3200" dirty="0">
                <a:solidFill>
                  <a:srgbClr val="7030A0"/>
                </a:solidFill>
              </a:rPr>
              <a:t>Activated</a:t>
            </a:r>
          </a:p>
        </p:txBody>
      </p:sp>
      <p:sp>
        <p:nvSpPr>
          <p:cNvPr id="23" name="TextBox 22">
            <a:extLst>
              <a:ext uri="{FF2B5EF4-FFF2-40B4-BE49-F238E27FC236}">
                <a16:creationId xmlns:a16="http://schemas.microsoft.com/office/drawing/2014/main" id="{85001B69-C757-4BBB-BB35-449849A493A8}"/>
              </a:ext>
            </a:extLst>
          </p:cNvPr>
          <p:cNvSpPr txBox="1"/>
          <p:nvPr/>
        </p:nvSpPr>
        <p:spPr>
          <a:xfrm>
            <a:off x="5396881" y="4780561"/>
            <a:ext cx="2356286" cy="1698927"/>
          </a:xfrm>
          <a:prstGeom prst="rect">
            <a:avLst/>
          </a:prstGeom>
          <a:noFill/>
        </p:spPr>
        <p:txBody>
          <a:bodyPr wrap="none" rtlCol="0">
            <a:spAutoFit/>
          </a:bodyPr>
          <a:lstStyle/>
          <a:p>
            <a:pPr>
              <a:lnSpc>
                <a:spcPct val="90000"/>
              </a:lnSpc>
            </a:pPr>
            <a:r>
              <a:rPr lang="en-US" sz="2000" dirty="0">
                <a:solidFill>
                  <a:srgbClr val="7030A0"/>
                </a:solidFill>
              </a:rPr>
              <a:t>When:</a:t>
            </a:r>
            <a:br>
              <a:rPr lang="en-US" sz="3200" dirty="0">
                <a:solidFill>
                  <a:srgbClr val="7030A0"/>
                </a:solidFill>
              </a:rPr>
            </a:br>
            <a:r>
              <a:rPr lang="en-US" sz="3200" b="1" dirty="0">
                <a:solidFill>
                  <a:srgbClr val="7030A0"/>
                </a:solidFill>
              </a:rPr>
              <a:t>In</a:t>
            </a:r>
            <a:r>
              <a:rPr lang="en-US" sz="3200" dirty="0">
                <a:solidFill>
                  <a:srgbClr val="7030A0"/>
                </a:solidFill>
              </a:rPr>
              <a:t>accurate, </a:t>
            </a:r>
          </a:p>
          <a:p>
            <a:pPr>
              <a:lnSpc>
                <a:spcPct val="90000"/>
              </a:lnSpc>
            </a:pPr>
            <a:r>
              <a:rPr lang="en-US" sz="3200" b="1" dirty="0">
                <a:solidFill>
                  <a:srgbClr val="7030A0"/>
                </a:solidFill>
              </a:rPr>
              <a:t>In</a:t>
            </a:r>
            <a:r>
              <a:rPr lang="en-US" sz="3200" dirty="0">
                <a:solidFill>
                  <a:srgbClr val="7030A0"/>
                </a:solidFill>
              </a:rPr>
              <a:t>sufficient,</a:t>
            </a:r>
          </a:p>
          <a:p>
            <a:pPr>
              <a:lnSpc>
                <a:spcPct val="90000"/>
              </a:lnSpc>
            </a:pPr>
            <a:r>
              <a:rPr lang="en-US" sz="3200" b="1" dirty="0">
                <a:solidFill>
                  <a:srgbClr val="7030A0"/>
                </a:solidFill>
              </a:rPr>
              <a:t>In</a:t>
            </a:r>
            <a:r>
              <a:rPr lang="en-US" sz="3200" dirty="0">
                <a:solidFill>
                  <a:srgbClr val="7030A0"/>
                </a:solidFill>
              </a:rPr>
              <a:t>active</a:t>
            </a:r>
          </a:p>
        </p:txBody>
      </p:sp>
    </p:spTree>
    <p:extLst>
      <p:ext uri="{BB962C8B-B14F-4D97-AF65-F5344CB8AC3E}">
        <p14:creationId xmlns:p14="http://schemas.microsoft.com/office/powerpoint/2010/main" val="34277841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32BD-F718-4F5A-92D7-D5AA9E35CB57}"/>
              </a:ext>
            </a:extLst>
          </p:cNvPr>
          <p:cNvSpPr>
            <a:spLocks noGrp="1"/>
          </p:cNvSpPr>
          <p:nvPr>
            <p:ph type="title"/>
          </p:nvPr>
        </p:nvSpPr>
        <p:spPr>
          <a:xfrm>
            <a:off x="838200" y="365126"/>
            <a:ext cx="10515600" cy="768350"/>
          </a:xfrm>
        </p:spPr>
        <p:txBody>
          <a:bodyPr>
            <a:normAutofit/>
          </a:bodyPr>
          <a:lstStyle/>
          <a:p>
            <a:r>
              <a:rPr lang="en-US" dirty="0"/>
              <a:t>How I try to leverage your knowledge</a:t>
            </a:r>
          </a:p>
        </p:txBody>
      </p:sp>
      <p:pic>
        <p:nvPicPr>
          <p:cNvPr id="1026" name="Picture 2" descr="How Learning Works">
            <a:extLst>
              <a:ext uri="{FF2B5EF4-FFF2-40B4-BE49-F238E27FC236}">
                <a16:creationId xmlns:a16="http://schemas.microsoft.com/office/drawing/2014/main" id="{02498C47-EE1B-413C-81DE-1D0F6CE98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6115844"/>
            <a:ext cx="497257" cy="74215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1817B28-71DC-4AAC-A6A7-E84BFE634AC3}"/>
              </a:ext>
            </a:extLst>
          </p:cNvPr>
          <p:cNvSpPr txBox="1"/>
          <p:nvPr/>
        </p:nvSpPr>
        <p:spPr>
          <a:xfrm>
            <a:off x="1641388" y="1133476"/>
            <a:ext cx="8136266" cy="5109091"/>
          </a:xfrm>
          <a:prstGeom prst="rect">
            <a:avLst/>
          </a:prstGeom>
          <a:noFill/>
        </p:spPr>
        <p:txBody>
          <a:bodyPr wrap="none" rtlCol="0">
            <a:spAutoFit/>
          </a:bodyPr>
          <a:lstStyle/>
          <a:p>
            <a:pPr>
              <a:spcAft>
                <a:spcPts val="1200"/>
              </a:spcAft>
            </a:pPr>
            <a:r>
              <a:rPr lang="en-US" sz="2800" dirty="0"/>
              <a:t>Connecting Knowledge</a:t>
            </a:r>
          </a:p>
          <a:p>
            <a:pPr marL="285750" indent="-285750">
              <a:buFont typeface="Wingdings" panose="05000000000000000000" pitchFamily="2" charset="2"/>
              <a:buChar char="§"/>
            </a:pPr>
            <a:r>
              <a:rPr lang="en-US" sz="2800" dirty="0"/>
              <a:t>Beginning of Lectures: </a:t>
            </a:r>
          </a:p>
          <a:p>
            <a:pPr marL="742950" lvl="1" indent="-285750">
              <a:spcAft>
                <a:spcPts val="1200"/>
              </a:spcAft>
              <a:buFont typeface="Wingdings" panose="05000000000000000000" pitchFamily="2" charset="2"/>
              <a:buChar char="§"/>
            </a:pPr>
            <a:r>
              <a:rPr lang="en-US" sz="2800" dirty="0"/>
              <a:t>Share what you know about the topic. </a:t>
            </a:r>
          </a:p>
          <a:p>
            <a:pPr marL="285750" indent="-285750">
              <a:buFont typeface="Wingdings" panose="05000000000000000000" pitchFamily="2" charset="2"/>
              <a:buChar char="§"/>
            </a:pPr>
            <a:r>
              <a:rPr lang="en-US" sz="2800" dirty="0"/>
              <a:t>Explicitly Link Course Material to </a:t>
            </a:r>
          </a:p>
          <a:p>
            <a:pPr marL="742950" lvl="1" indent="-285750">
              <a:buFont typeface="Wingdings" panose="05000000000000000000" pitchFamily="2" charset="2"/>
              <a:buChar char="§"/>
            </a:pPr>
            <a:r>
              <a:rPr lang="en-US" sz="2800" dirty="0"/>
              <a:t>Other Biology Fields</a:t>
            </a:r>
          </a:p>
          <a:p>
            <a:pPr marL="742950" lvl="1" indent="-285750">
              <a:spcAft>
                <a:spcPts val="1200"/>
              </a:spcAft>
              <a:buFont typeface="Wingdings" panose="05000000000000000000" pitchFamily="2" charset="2"/>
              <a:buChar char="§"/>
            </a:pPr>
            <a:r>
              <a:rPr lang="en-US" sz="2800" dirty="0"/>
              <a:t>Earlier lectures</a:t>
            </a:r>
          </a:p>
          <a:p>
            <a:pPr marL="285750" indent="-285750">
              <a:buFont typeface="Wingdings" panose="05000000000000000000" pitchFamily="2" charset="2"/>
              <a:buChar char="§"/>
            </a:pPr>
            <a:r>
              <a:rPr lang="en-US" sz="2800" dirty="0"/>
              <a:t>Remediate Insufficient Prerequisite Knowledge</a:t>
            </a:r>
          </a:p>
          <a:p>
            <a:pPr marL="742950" lvl="1" indent="-285750">
              <a:spcAft>
                <a:spcPts val="1200"/>
              </a:spcAft>
              <a:buFont typeface="Wingdings" panose="05000000000000000000" pitchFamily="2" charset="2"/>
              <a:buChar char="§"/>
            </a:pPr>
            <a:r>
              <a:rPr lang="en-US" sz="2400" dirty="0"/>
              <a:t>Intro Week’s reading—</a:t>
            </a:r>
            <a:r>
              <a:rPr lang="en-US" sz="2400" i="1" dirty="0"/>
              <a:t>How to read a Scientific Paper</a:t>
            </a:r>
          </a:p>
          <a:p>
            <a:pPr marL="285750" indent="-285750">
              <a:spcAft>
                <a:spcPts val="1200"/>
              </a:spcAft>
              <a:buFont typeface="Wingdings" panose="05000000000000000000" pitchFamily="2" charset="2"/>
              <a:buChar char="§"/>
            </a:pPr>
            <a:r>
              <a:rPr lang="en-US" sz="2800" dirty="0"/>
              <a:t>Identify Discipline-Specific Conventions</a:t>
            </a:r>
          </a:p>
          <a:p>
            <a:pPr marL="285750" indent="-285750">
              <a:spcAft>
                <a:spcPts val="1200"/>
              </a:spcAft>
              <a:buFont typeface="Wingdings" panose="05000000000000000000" pitchFamily="2" charset="2"/>
              <a:buChar char="§"/>
            </a:pPr>
            <a:r>
              <a:rPr lang="en-US" sz="2800" dirty="0"/>
              <a:t>Ask Students to Justify Their Reasoning</a:t>
            </a:r>
          </a:p>
        </p:txBody>
      </p:sp>
    </p:spTree>
    <p:extLst>
      <p:ext uri="{BB962C8B-B14F-4D97-AF65-F5344CB8AC3E}">
        <p14:creationId xmlns:p14="http://schemas.microsoft.com/office/powerpoint/2010/main" val="21086309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732BD-F718-4F5A-92D7-D5AA9E35CB57}"/>
              </a:ext>
            </a:extLst>
          </p:cNvPr>
          <p:cNvSpPr>
            <a:spLocks noGrp="1"/>
          </p:cNvSpPr>
          <p:nvPr>
            <p:ph type="title"/>
          </p:nvPr>
        </p:nvSpPr>
        <p:spPr/>
        <p:txBody>
          <a:bodyPr/>
          <a:lstStyle/>
          <a:p>
            <a:r>
              <a:rPr lang="en-US" dirty="0"/>
              <a:t>Did you know your professors take classes too?</a:t>
            </a:r>
          </a:p>
        </p:txBody>
      </p:sp>
      <p:pic>
        <p:nvPicPr>
          <p:cNvPr id="1026" name="Picture 2" descr="How Learning Works">
            <a:extLst>
              <a:ext uri="{FF2B5EF4-FFF2-40B4-BE49-F238E27FC236}">
                <a16:creationId xmlns:a16="http://schemas.microsoft.com/office/drawing/2014/main" id="{02498C47-EE1B-413C-81DE-1D0F6CE989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 y="1924050"/>
            <a:ext cx="3209569" cy="47902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4221B2D9-82BC-43D2-9CAD-407626655371}"/>
              </a:ext>
            </a:extLst>
          </p:cNvPr>
          <p:cNvPicPr>
            <a:picLocks noChangeAspect="1"/>
          </p:cNvPicPr>
          <p:nvPr/>
        </p:nvPicPr>
        <p:blipFill>
          <a:blip r:embed="rId3"/>
          <a:stretch>
            <a:fillRect/>
          </a:stretch>
        </p:blipFill>
        <p:spPr>
          <a:xfrm>
            <a:off x="3590494" y="2880608"/>
            <a:ext cx="4420031" cy="1221233"/>
          </a:xfrm>
          <a:prstGeom prst="rect">
            <a:avLst/>
          </a:prstGeom>
        </p:spPr>
      </p:pic>
      <p:pic>
        <p:nvPicPr>
          <p:cNvPr id="7" name="Picture 6">
            <a:extLst>
              <a:ext uri="{FF2B5EF4-FFF2-40B4-BE49-F238E27FC236}">
                <a16:creationId xmlns:a16="http://schemas.microsoft.com/office/drawing/2014/main" id="{DE67E43A-B27D-4843-9E93-4BE530F062B8}"/>
              </a:ext>
            </a:extLst>
          </p:cNvPr>
          <p:cNvPicPr>
            <a:picLocks noChangeAspect="1"/>
          </p:cNvPicPr>
          <p:nvPr/>
        </p:nvPicPr>
        <p:blipFill>
          <a:blip r:embed="rId4"/>
          <a:stretch>
            <a:fillRect/>
          </a:stretch>
        </p:blipFill>
        <p:spPr>
          <a:xfrm>
            <a:off x="1947476" y="4502534"/>
            <a:ext cx="5534797" cy="1276528"/>
          </a:xfrm>
          <a:prstGeom prst="rect">
            <a:avLst/>
          </a:prstGeom>
        </p:spPr>
      </p:pic>
      <p:pic>
        <p:nvPicPr>
          <p:cNvPr id="8" name="Picture 7">
            <a:extLst>
              <a:ext uri="{FF2B5EF4-FFF2-40B4-BE49-F238E27FC236}">
                <a16:creationId xmlns:a16="http://schemas.microsoft.com/office/drawing/2014/main" id="{D60129D9-EDC8-4B87-9224-3F0131EEE915}"/>
              </a:ext>
            </a:extLst>
          </p:cNvPr>
          <p:cNvPicPr>
            <a:picLocks noChangeAspect="1"/>
          </p:cNvPicPr>
          <p:nvPr/>
        </p:nvPicPr>
        <p:blipFill>
          <a:blip r:embed="rId5"/>
          <a:stretch>
            <a:fillRect/>
          </a:stretch>
        </p:blipFill>
        <p:spPr>
          <a:xfrm>
            <a:off x="7859125" y="1758465"/>
            <a:ext cx="5430008" cy="1752845"/>
          </a:xfrm>
          <a:prstGeom prst="rect">
            <a:avLst/>
          </a:prstGeom>
        </p:spPr>
      </p:pic>
      <p:pic>
        <p:nvPicPr>
          <p:cNvPr id="9" name="Picture 8">
            <a:extLst>
              <a:ext uri="{FF2B5EF4-FFF2-40B4-BE49-F238E27FC236}">
                <a16:creationId xmlns:a16="http://schemas.microsoft.com/office/drawing/2014/main" id="{AA902F96-EB32-4D12-88A9-C3FDF38A46D8}"/>
              </a:ext>
            </a:extLst>
          </p:cNvPr>
          <p:cNvPicPr>
            <a:picLocks noChangeAspect="1"/>
          </p:cNvPicPr>
          <p:nvPr/>
        </p:nvPicPr>
        <p:blipFill>
          <a:blip r:embed="rId6"/>
          <a:stretch>
            <a:fillRect/>
          </a:stretch>
        </p:blipFill>
        <p:spPr>
          <a:xfrm>
            <a:off x="4619182" y="3919565"/>
            <a:ext cx="6344535" cy="1819529"/>
          </a:xfrm>
          <a:prstGeom prst="rect">
            <a:avLst/>
          </a:prstGeom>
        </p:spPr>
      </p:pic>
      <p:pic>
        <p:nvPicPr>
          <p:cNvPr id="10" name="Picture 9">
            <a:extLst>
              <a:ext uri="{FF2B5EF4-FFF2-40B4-BE49-F238E27FC236}">
                <a16:creationId xmlns:a16="http://schemas.microsoft.com/office/drawing/2014/main" id="{C5276DE4-3077-446E-99C7-3FEB7E542319}"/>
              </a:ext>
            </a:extLst>
          </p:cNvPr>
          <p:cNvPicPr>
            <a:picLocks noChangeAspect="1"/>
          </p:cNvPicPr>
          <p:nvPr/>
        </p:nvPicPr>
        <p:blipFill>
          <a:blip r:embed="rId7"/>
          <a:stretch>
            <a:fillRect/>
          </a:stretch>
        </p:blipFill>
        <p:spPr>
          <a:xfrm>
            <a:off x="6193644" y="3414466"/>
            <a:ext cx="5744377" cy="1752845"/>
          </a:xfrm>
          <a:prstGeom prst="rect">
            <a:avLst/>
          </a:prstGeom>
        </p:spPr>
      </p:pic>
    </p:spTree>
    <p:extLst>
      <p:ext uri="{BB962C8B-B14F-4D97-AF65-F5344CB8AC3E}">
        <p14:creationId xmlns:p14="http://schemas.microsoft.com/office/powerpoint/2010/main" val="36369047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Nathalie Aoun">
            <a:extLst>
              <a:ext uri="{FF2B5EF4-FFF2-40B4-BE49-F238E27FC236}">
                <a16:creationId xmlns:a16="http://schemas.microsoft.com/office/drawing/2014/main" id="{88516FF4-CE3A-465B-8C1F-1B609EA232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19472" y="2381897"/>
            <a:ext cx="1620405" cy="160640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Stratton Georgoulis">
            <a:extLst>
              <a:ext uri="{FF2B5EF4-FFF2-40B4-BE49-F238E27FC236}">
                <a16:creationId xmlns:a16="http://schemas.microsoft.com/office/drawing/2014/main" id="{1EBD2948-ECE4-43A6-9601-680030B9436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34592" y="4424001"/>
            <a:ext cx="1590164" cy="170374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EAB94EB-8B25-4E48-B295-8E0406038356}"/>
              </a:ext>
            </a:extLst>
          </p:cNvPr>
          <p:cNvPicPr>
            <a:picLocks noChangeAspect="1"/>
          </p:cNvPicPr>
          <p:nvPr/>
        </p:nvPicPr>
        <p:blipFill>
          <a:blip r:embed="rId4"/>
          <a:stretch>
            <a:fillRect/>
          </a:stretch>
        </p:blipFill>
        <p:spPr>
          <a:xfrm>
            <a:off x="724888" y="1223922"/>
            <a:ext cx="7008637" cy="2475621"/>
          </a:xfrm>
          <a:prstGeom prst="rect">
            <a:avLst/>
          </a:prstGeom>
        </p:spPr>
      </p:pic>
      <p:sp>
        <p:nvSpPr>
          <p:cNvPr id="8" name="TextBox 7">
            <a:extLst>
              <a:ext uri="{FF2B5EF4-FFF2-40B4-BE49-F238E27FC236}">
                <a16:creationId xmlns:a16="http://schemas.microsoft.com/office/drawing/2014/main" id="{0561A313-65A1-41EB-B837-C53AA13CFB08}"/>
              </a:ext>
            </a:extLst>
          </p:cNvPr>
          <p:cNvSpPr txBox="1"/>
          <p:nvPr/>
        </p:nvSpPr>
        <p:spPr>
          <a:xfrm>
            <a:off x="2210179" y="2001156"/>
            <a:ext cx="5814925" cy="369332"/>
          </a:xfrm>
          <a:prstGeom prst="rect">
            <a:avLst/>
          </a:prstGeom>
          <a:noFill/>
        </p:spPr>
        <p:txBody>
          <a:bodyPr wrap="none" rtlCol="0">
            <a:spAutoFit/>
          </a:bodyPr>
          <a:lstStyle/>
          <a:p>
            <a:r>
              <a:rPr lang="en-US" dirty="0"/>
              <a:t>Expert in insect-transmitted bacterial plant pathogens</a:t>
            </a:r>
          </a:p>
        </p:txBody>
      </p:sp>
      <p:sp>
        <p:nvSpPr>
          <p:cNvPr id="13" name="TextBox 12">
            <a:extLst>
              <a:ext uri="{FF2B5EF4-FFF2-40B4-BE49-F238E27FC236}">
                <a16:creationId xmlns:a16="http://schemas.microsoft.com/office/drawing/2014/main" id="{32EAC923-4788-4E1B-9B93-6CA6D7068013}"/>
              </a:ext>
            </a:extLst>
          </p:cNvPr>
          <p:cNvSpPr txBox="1"/>
          <p:nvPr/>
        </p:nvSpPr>
        <p:spPr>
          <a:xfrm>
            <a:off x="2288688" y="3500671"/>
            <a:ext cx="6433128" cy="923330"/>
          </a:xfrm>
          <a:prstGeom prst="rect">
            <a:avLst/>
          </a:prstGeom>
          <a:noFill/>
        </p:spPr>
        <p:txBody>
          <a:bodyPr wrap="square" rtlCol="0">
            <a:spAutoFit/>
          </a:bodyPr>
          <a:lstStyle/>
          <a:p>
            <a:r>
              <a:rPr lang="en-US" dirty="0"/>
              <a:t>Postdoctoral Researcher and Graduate Student Researcher in Lowe-Power lab. Experts on plant immunity and bacterial biology. </a:t>
            </a:r>
          </a:p>
        </p:txBody>
      </p:sp>
      <p:sp>
        <p:nvSpPr>
          <p:cNvPr id="14" name="Title 1">
            <a:extLst>
              <a:ext uri="{FF2B5EF4-FFF2-40B4-BE49-F238E27FC236}">
                <a16:creationId xmlns:a16="http://schemas.microsoft.com/office/drawing/2014/main" id="{C063F076-36C2-421D-B3AE-5CDB2CF0DE11}"/>
              </a:ext>
            </a:extLst>
          </p:cNvPr>
          <p:cNvSpPr>
            <a:spLocks noGrp="1"/>
          </p:cNvSpPr>
          <p:nvPr>
            <p:ph type="title"/>
          </p:nvPr>
        </p:nvSpPr>
        <p:spPr>
          <a:xfrm>
            <a:off x="838200" y="365126"/>
            <a:ext cx="10515600" cy="715530"/>
          </a:xfrm>
        </p:spPr>
        <p:txBody>
          <a:bodyPr>
            <a:normAutofit/>
          </a:bodyPr>
          <a:lstStyle/>
          <a:p>
            <a:r>
              <a:rPr lang="en-US" sz="2400" dirty="0"/>
              <a:t>Introductions</a:t>
            </a:r>
            <a:endParaRPr lang="en-US" sz="3200" dirty="0"/>
          </a:p>
        </p:txBody>
      </p:sp>
      <p:pic>
        <p:nvPicPr>
          <p:cNvPr id="2054" name="Picture 6" descr="OFIR-BAHAR">
            <a:extLst>
              <a:ext uri="{FF2B5EF4-FFF2-40B4-BE49-F238E27FC236}">
                <a16:creationId xmlns:a16="http://schemas.microsoft.com/office/drawing/2014/main" id="{46715AFD-A414-4918-B1FE-CFB72350D6F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4445" t="2079" r="16060" b="23615"/>
          <a:stretch/>
        </p:blipFill>
        <p:spPr bwMode="auto">
          <a:xfrm>
            <a:off x="9816492" y="181336"/>
            <a:ext cx="1650620" cy="176486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C3FA86D-1475-4FD2-AA75-54D2DCEF545C}"/>
              </a:ext>
            </a:extLst>
          </p:cNvPr>
          <p:cNvSpPr txBox="1"/>
          <p:nvPr/>
        </p:nvSpPr>
        <p:spPr>
          <a:xfrm>
            <a:off x="10111368" y="3988303"/>
            <a:ext cx="1060868" cy="369332"/>
          </a:xfrm>
          <a:prstGeom prst="rect">
            <a:avLst/>
          </a:prstGeom>
          <a:noFill/>
        </p:spPr>
        <p:txBody>
          <a:bodyPr wrap="none" rtlCol="0">
            <a:spAutoFit/>
          </a:bodyPr>
          <a:lstStyle/>
          <a:p>
            <a:r>
              <a:rPr lang="en-US" dirty="0"/>
              <a:t>Nathalie</a:t>
            </a:r>
          </a:p>
        </p:txBody>
      </p:sp>
      <p:sp>
        <p:nvSpPr>
          <p:cNvPr id="17" name="TextBox 16">
            <a:extLst>
              <a:ext uri="{FF2B5EF4-FFF2-40B4-BE49-F238E27FC236}">
                <a16:creationId xmlns:a16="http://schemas.microsoft.com/office/drawing/2014/main" id="{4AD90CA4-9177-47F5-B505-239844BEE22D}"/>
              </a:ext>
            </a:extLst>
          </p:cNvPr>
          <p:cNvSpPr txBox="1"/>
          <p:nvPr/>
        </p:nvSpPr>
        <p:spPr>
          <a:xfrm>
            <a:off x="9982615" y="1934790"/>
            <a:ext cx="1318374" cy="369332"/>
          </a:xfrm>
          <a:prstGeom prst="rect">
            <a:avLst/>
          </a:prstGeom>
          <a:noFill/>
        </p:spPr>
        <p:txBody>
          <a:bodyPr wrap="none" rtlCol="0">
            <a:spAutoFit/>
          </a:bodyPr>
          <a:lstStyle/>
          <a:p>
            <a:r>
              <a:rPr lang="en-US" dirty="0"/>
              <a:t>Prof. </a:t>
            </a:r>
            <a:r>
              <a:rPr lang="en-US" dirty="0" err="1"/>
              <a:t>Bahar</a:t>
            </a:r>
            <a:endParaRPr lang="en-US" dirty="0"/>
          </a:p>
        </p:txBody>
      </p:sp>
      <p:sp>
        <p:nvSpPr>
          <p:cNvPr id="18" name="TextBox 17">
            <a:extLst>
              <a:ext uri="{FF2B5EF4-FFF2-40B4-BE49-F238E27FC236}">
                <a16:creationId xmlns:a16="http://schemas.microsoft.com/office/drawing/2014/main" id="{302A8780-1C08-4BAF-89A2-6DE002E4EB17}"/>
              </a:ext>
            </a:extLst>
          </p:cNvPr>
          <p:cNvSpPr txBox="1"/>
          <p:nvPr/>
        </p:nvSpPr>
        <p:spPr>
          <a:xfrm>
            <a:off x="10163242" y="6123542"/>
            <a:ext cx="1008994" cy="369332"/>
          </a:xfrm>
          <a:prstGeom prst="rect">
            <a:avLst/>
          </a:prstGeom>
          <a:noFill/>
        </p:spPr>
        <p:txBody>
          <a:bodyPr wrap="none" rtlCol="0">
            <a:spAutoFit/>
          </a:bodyPr>
          <a:lstStyle/>
          <a:p>
            <a:r>
              <a:rPr lang="en-US" dirty="0"/>
              <a:t>Stratton</a:t>
            </a:r>
          </a:p>
        </p:txBody>
      </p:sp>
      <p:sp>
        <p:nvSpPr>
          <p:cNvPr id="2" name="Rectangle 1">
            <a:extLst>
              <a:ext uri="{FF2B5EF4-FFF2-40B4-BE49-F238E27FC236}">
                <a16:creationId xmlns:a16="http://schemas.microsoft.com/office/drawing/2014/main" id="{421EDFE0-0C9A-4967-A6D3-B6EDB43007C7}"/>
              </a:ext>
            </a:extLst>
          </p:cNvPr>
          <p:cNvSpPr/>
          <p:nvPr/>
        </p:nvSpPr>
        <p:spPr>
          <a:xfrm>
            <a:off x="5381625" y="365126"/>
            <a:ext cx="4333350" cy="5902858"/>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Change each time</a:t>
            </a:r>
          </a:p>
        </p:txBody>
      </p:sp>
    </p:spTree>
    <p:extLst>
      <p:ext uri="{BB962C8B-B14F-4D97-AF65-F5344CB8AC3E}">
        <p14:creationId xmlns:p14="http://schemas.microsoft.com/office/powerpoint/2010/main" val="4149847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E7DE6-CD55-4065-B34C-38FFF3FEBAB0}"/>
              </a:ext>
            </a:extLst>
          </p:cNvPr>
          <p:cNvSpPr>
            <a:spLocks noGrp="1"/>
          </p:cNvSpPr>
          <p:nvPr>
            <p:ph type="title"/>
          </p:nvPr>
        </p:nvSpPr>
        <p:spPr/>
        <p:txBody>
          <a:bodyPr/>
          <a:lstStyle/>
          <a:p>
            <a:r>
              <a:rPr lang="en-US" dirty="0"/>
              <a:t>Introduce yourselves on the Class Slack</a:t>
            </a:r>
            <a:br>
              <a:rPr lang="en-US" dirty="0"/>
            </a:br>
            <a:r>
              <a:rPr lang="en-US" dirty="0"/>
              <a:t>(after lecture, please)</a:t>
            </a:r>
          </a:p>
        </p:txBody>
      </p:sp>
      <p:sp>
        <p:nvSpPr>
          <p:cNvPr id="3" name="Content Placeholder 2">
            <a:extLst>
              <a:ext uri="{FF2B5EF4-FFF2-40B4-BE49-F238E27FC236}">
                <a16:creationId xmlns:a16="http://schemas.microsoft.com/office/drawing/2014/main" id="{913FB5BC-CB28-46D4-B4DA-7DD61DCA0A5F}"/>
              </a:ext>
            </a:extLst>
          </p:cNvPr>
          <p:cNvSpPr>
            <a:spLocks noGrp="1"/>
          </p:cNvSpPr>
          <p:nvPr>
            <p:ph idx="1"/>
          </p:nvPr>
        </p:nvSpPr>
        <p:spPr/>
        <p:txBody>
          <a:bodyPr/>
          <a:lstStyle/>
          <a:p>
            <a:pPr marL="0" indent="0">
              <a:buNone/>
            </a:pPr>
            <a:r>
              <a:rPr lang="en-US" dirty="0"/>
              <a:t>Information in the PLP100 Goals and Slack document on Canvas</a:t>
            </a:r>
            <a:r>
              <a:rPr lang="en-US" sz="1800" dirty="0"/>
              <a:t> (Welcome/logistics module)</a:t>
            </a:r>
            <a:endParaRPr lang="en-US" dirty="0"/>
          </a:p>
        </p:txBody>
      </p:sp>
      <p:pic>
        <p:nvPicPr>
          <p:cNvPr id="5" name="Picture 4">
            <a:extLst>
              <a:ext uri="{FF2B5EF4-FFF2-40B4-BE49-F238E27FC236}">
                <a16:creationId xmlns:a16="http://schemas.microsoft.com/office/drawing/2014/main" id="{AD91F34A-D2E7-4ED8-8015-D687F5F5E750}"/>
              </a:ext>
            </a:extLst>
          </p:cNvPr>
          <p:cNvPicPr>
            <a:picLocks noChangeAspect="1"/>
          </p:cNvPicPr>
          <p:nvPr/>
        </p:nvPicPr>
        <p:blipFill>
          <a:blip r:embed="rId2"/>
          <a:stretch>
            <a:fillRect/>
          </a:stretch>
        </p:blipFill>
        <p:spPr>
          <a:xfrm>
            <a:off x="969183" y="3452433"/>
            <a:ext cx="7020905" cy="2724530"/>
          </a:xfrm>
          <a:prstGeom prst="rect">
            <a:avLst/>
          </a:prstGeom>
        </p:spPr>
      </p:pic>
      <p:sp>
        <p:nvSpPr>
          <p:cNvPr id="6" name="TextBox 5">
            <a:extLst>
              <a:ext uri="{FF2B5EF4-FFF2-40B4-BE49-F238E27FC236}">
                <a16:creationId xmlns:a16="http://schemas.microsoft.com/office/drawing/2014/main" id="{F12A2923-51EC-4355-9619-CA83C059AF53}"/>
              </a:ext>
            </a:extLst>
          </p:cNvPr>
          <p:cNvSpPr txBox="1"/>
          <p:nvPr/>
        </p:nvSpPr>
        <p:spPr>
          <a:xfrm>
            <a:off x="6945743" y="1065659"/>
            <a:ext cx="8286047" cy="461665"/>
          </a:xfrm>
          <a:prstGeom prst="rect">
            <a:avLst/>
          </a:prstGeom>
          <a:solidFill>
            <a:schemeClr val="accent2">
              <a:lumMod val="20000"/>
              <a:lumOff val="80000"/>
            </a:schemeClr>
          </a:solidFill>
        </p:spPr>
        <p:txBody>
          <a:bodyPr wrap="square" rtlCol="0">
            <a:spAutoFit/>
          </a:bodyPr>
          <a:lstStyle/>
          <a:p>
            <a:r>
              <a:rPr lang="en-US" sz="2400" dirty="0"/>
              <a:t>For 3 points extra credit on the final!</a:t>
            </a:r>
          </a:p>
        </p:txBody>
      </p:sp>
    </p:spTree>
    <p:extLst>
      <p:ext uri="{BB962C8B-B14F-4D97-AF65-F5344CB8AC3E}">
        <p14:creationId xmlns:p14="http://schemas.microsoft.com/office/powerpoint/2010/main" val="7247392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3D8BB-D57A-4B52-A37C-2B3171199C46}"/>
              </a:ext>
            </a:extLst>
          </p:cNvPr>
          <p:cNvSpPr>
            <a:spLocks noGrp="1"/>
          </p:cNvSpPr>
          <p:nvPr>
            <p:ph type="title"/>
          </p:nvPr>
        </p:nvSpPr>
        <p:spPr/>
        <p:txBody>
          <a:bodyPr/>
          <a:lstStyle/>
          <a:p>
            <a:r>
              <a:rPr lang="en-US" dirty="0"/>
              <a:t>Outline</a:t>
            </a:r>
          </a:p>
        </p:txBody>
      </p:sp>
      <p:sp>
        <p:nvSpPr>
          <p:cNvPr id="3" name="Content Placeholder 2">
            <a:extLst>
              <a:ext uri="{FF2B5EF4-FFF2-40B4-BE49-F238E27FC236}">
                <a16:creationId xmlns:a16="http://schemas.microsoft.com/office/drawing/2014/main" id="{2513B9FF-4A6A-4DE8-97B1-6FCD53040152}"/>
              </a:ext>
            </a:extLst>
          </p:cNvPr>
          <p:cNvSpPr>
            <a:spLocks noGrp="1"/>
          </p:cNvSpPr>
          <p:nvPr>
            <p:ph idx="1"/>
          </p:nvPr>
        </p:nvSpPr>
        <p:spPr/>
        <p:txBody>
          <a:bodyPr/>
          <a:lstStyle/>
          <a:p>
            <a:pPr marL="514350" indent="-514350">
              <a:buFont typeface="+mj-lt"/>
              <a:buAutoNum type="arabicPeriod"/>
            </a:pPr>
            <a:r>
              <a:rPr lang="en-US" dirty="0">
                <a:solidFill>
                  <a:schemeClr val="bg1">
                    <a:lumMod val="50000"/>
                  </a:schemeClr>
                </a:solidFill>
              </a:rPr>
              <a:t>Introductions</a:t>
            </a:r>
          </a:p>
          <a:p>
            <a:pPr marL="514350" indent="-514350">
              <a:buFont typeface="+mj-lt"/>
              <a:buAutoNum type="arabicPeriod"/>
            </a:pPr>
            <a:r>
              <a:rPr lang="en-US" dirty="0"/>
              <a:t>Course Logistics</a:t>
            </a:r>
            <a:endParaRPr lang="en-US" dirty="0">
              <a:solidFill>
                <a:schemeClr val="bg1">
                  <a:lumMod val="50000"/>
                </a:schemeClr>
              </a:solidFill>
            </a:endParaRPr>
          </a:p>
          <a:p>
            <a:pPr marL="514350" indent="-514350">
              <a:buFont typeface="+mj-lt"/>
              <a:buAutoNum type="arabicPeriod"/>
            </a:pPr>
            <a:r>
              <a:rPr lang="en-US" dirty="0">
                <a:solidFill>
                  <a:schemeClr val="bg1">
                    <a:lumMod val="50000"/>
                  </a:schemeClr>
                </a:solidFill>
              </a:rPr>
              <a:t>The Science of Learning</a:t>
            </a:r>
          </a:p>
        </p:txBody>
      </p:sp>
    </p:spTree>
    <p:extLst>
      <p:ext uri="{BB962C8B-B14F-4D97-AF65-F5344CB8AC3E}">
        <p14:creationId xmlns:p14="http://schemas.microsoft.com/office/powerpoint/2010/main" val="25328929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6F6DC-16E2-415C-AA2E-7CDBDD8916D1}"/>
              </a:ext>
            </a:extLst>
          </p:cNvPr>
          <p:cNvSpPr>
            <a:spLocks noGrp="1"/>
          </p:cNvSpPr>
          <p:nvPr>
            <p:ph type="title"/>
          </p:nvPr>
        </p:nvSpPr>
        <p:spPr>
          <a:xfrm>
            <a:off x="838200" y="365125"/>
            <a:ext cx="10515600" cy="540039"/>
          </a:xfrm>
        </p:spPr>
        <p:txBody>
          <a:bodyPr>
            <a:normAutofit fontScale="90000"/>
          </a:bodyPr>
          <a:lstStyle/>
          <a:p>
            <a:r>
              <a:rPr lang="en-US" dirty="0"/>
              <a:t>Class Schedule</a:t>
            </a:r>
          </a:p>
        </p:txBody>
      </p:sp>
      <p:sp>
        <p:nvSpPr>
          <p:cNvPr id="5" name="TextBox 4">
            <a:extLst>
              <a:ext uri="{FF2B5EF4-FFF2-40B4-BE49-F238E27FC236}">
                <a16:creationId xmlns:a16="http://schemas.microsoft.com/office/drawing/2014/main" id="{64C20A3D-C7B1-4E25-8874-E3EB6FC0AB0A}"/>
              </a:ext>
            </a:extLst>
          </p:cNvPr>
          <p:cNvSpPr txBox="1"/>
          <p:nvPr/>
        </p:nvSpPr>
        <p:spPr>
          <a:xfrm>
            <a:off x="267855" y="978018"/>
            <a:ext cx="4996873" cy="5016758"/>
          </a:xfrm>
          <a:prstGeom prst="rect">
            <a:avLst/>
          </a:prstGeom>
          <a:noFill/>
        </p:spPr>
        <p:txBody>
          <a:bodyPr wrap="square" rtlCol="0">
            <a:spAutoFit/>
          </a:bodyPr>
          <a:lstStyle/>
          <a:p>
            <a:r>
              <a:rPr lang="en-US" sz="2000" dirty="0"/>
              <a:t>Weekly modules that focus on plant pathogens.</a:t>
            </a:r>
          </a:p>
          <a:p>
            <a:pPr marL="285750" indent="-285750">
              <a:buFont typeface="Arial" panose="020B0604020202020204" pitchFamily="34" charset="0"/>
              <a:buChar char="•"/>
            </a:pPr>
            <a:r>
              <a:rPr lang="en-US" sz="2000" dirty="0"/>
              <a:t>3 bacteria</a:t>
            </a:r>
          </a:p>
          <a:p>
            <a:pPr marL="285750" indent="-285750">
              <a:buFont typeface="Arial" panose="020B0604020202020204" pitchFamily="34" charset="0"/>
              <a:buChar char="•"/>
            </a:pPr>
            <a:r>
              <a:rPr lang="en-US" sz="2000" dirty="0"/>
              <a:t>2 fungi</a:t>
            </a:r>
          </a:p>
          <a:p>
            <a:pPr marL="285750" indent="-285750">
              <a:buFont typeface="Arial" panose="020B0604020202020204" pitchFamily="34" charset="0"/>
              <a:buChar char="•"/>
            </a:pPr>
            <a:r>
              <a:rPr lang="en-US" sz="2000" dirty="0"/>
              <a:t>1 oomycete</a:t>
            </a:r>
          </a:p>
          <a:p>
            <a:pPr marL="285750" indent="-285750">
              <a:buFont typeface="Arial" panose="020B0604020202020204" pitchFamily="34" charset="0"/>
              <a:buChar char="•"/>
            </a:pPr>
            <a:r>
              <a:rPr lang="en-US" sz="2000" dirty="0"/>
              <a:t>2 viruses</a:t>
            </a:r>
          </a:p>
          <a:p>
            <a:r>
              <a:rPr lang="en-US" sz="2000" dirty="0"/>
              <a:t> </a:t>
            </a:r>
          </a:p>
          <a:p>
            <a:r>
              <a:rPr lang="en-US" sz="2000" b="1" dirty="0"/>
              <a:t>Tuesdays</a:t>
            </a:r>
            <a:r>
              <a:rPr lang="en-US" sz="2000" dirty="0"/>
              <a:t>: Interactive lecture to provide a background on the pathogen</a:t>
            </a:r>
          </a:p>
          <a:p>
            <a:endParaRPr lang="en-US" sz="2000" dirty="0"/>
          </a:p>
          <a:p>
            <a:r>
              <a:rPr lang="en-US" sz="2000" b="1" dirty="0"/>
              <a:t>Homework</a:t>
            </a:r>
            <a:r>
              <a:rPr lang="en-US" sz="2000" dirty="0"/>
              <a:t>: Read &amp; annotate the assigned scientific paper (</a:t>
            </a:r>
            <a:r>
              <a:rPr lang="en-US" sz="2000" dirty="0" err="1"/>
              <a:t>Perusall</a:t>
            </a:r>
            <a:r>
              <a:rPr lang="en-US" sz="2000" dirty="0"/>
              <a:t>). </a:t>
            </a:r>
          </a:p>
          <a:p>
            <a:endParaRPr lang="en-US" sz="2000" dirty="0"/>
          </a:p>
          <a:p>
            <a:r>
              <a:rPr lang="en-US" sz="2000" b="1" dirty="0"/>
              <a:t>Active learning Thursdays</a:t>
            </a:r>
            <a:r>
              <a:rPr lang="en-US" sz="2000" dirty="0"/>
              <a:t>:</a:t>
            </a:r>
            <a:br>
              <a:rPr lang="en-US" sz="2000" dirty="0"/>
            </a:br>
            <a:r>
              <a:rPr lang="en-US" sz="2000" dirty="0"/>
              <a:t>Discuss/Dissect the paper in-person (small group discussions). </a:t>
            </a:r>
          </a:p>
        </p:txBody>
      </p:sp>
      <p:sp>
        <p:nvSpPr>
          <p:cNvPr id="6" name="TextBox 5">
            <a:extLst>
              <a:ext uri="{FF2B5EF4-FFF2-40B4-BE49-F238E27FC236}">
                <a16:creationId xmlns:a16="http://schemas.microsoft.com/office/drawing/2014/main" id="{6F8CB1D0-439A-48A4-9573-663A417141BC}"/>
              </a:ext>
            </a:extLst>
          </p:cNvPr>
          <p:cNvSpPr txBox="1"/>
          <p:nvPr/>
        </p:nvSpPr>
        <p:spPr>
          <a:xfrm>
            <a:off x="480291" y="6123709"/>
            <a:ext cx="3015505" cy="369332"/>
          </a:xfrm>
          <a:prstGeom prst="rect">
            <a:avLst/>
          </a:prstGeom>
          <a:noFill/>
        </p:spPr>
        <p:txBody>
          <a:bodyPr wrap="none" rtlCol="0">
            <a:spAutoFit/>
          </a:bodyPr>
          <a:lstStyle/>
          <a:p>
            <a:r>
              <a:rPr lang="en-US" dirty="0"/>
              <a:t>Full schedule is on canvas: </a:t>
            </a:r>
          </a:p>
        </p:txBody>
      </p:sp>
      <p:pic>
        <p:nvPicPr>
          <p:cNvPr id="7" name="Picture 6">
            <a:extLst>
              <a:ext uri="{FF2B5EF4-FFF2-40B4-BE49-F238E27FC236}">
                <a16:creationId xmlns:a16="http://schemas.microsoft.com/office/drawing/2014/main" id="{7AF2856D-3647-439C-A1ED-C90ABDBD6740}"/>
              </a:ext>
            </a:extLst>
          </p:cNvPr>
          <p:cNvPicPr>
            <a:picLocks noChangeAspect="1"/>
          </p:cNvPicPr>
          <p:nvPr/>
        </p:nvPicPr>
        <p:blipFill>
          <a:blip r:embed="rId2"/>
          <a:stretch>
            <a:fillRect/>
          </a:stretch>
        </p:blipFill>
        <p:spPr>
          <a:xfrm>
            <a:off x="3321356" y="5746662"/>
            <a:ext cx="4327404" cy="1079806"/>
          </a:xfrm>
          <a:prstGeom prst="rect">
            <a:avLst/>
          </a:prstGeom>
        </p:spPr>
      </p:pic>
      <p:pic>
        <p:nvPicPr>
          <p:cNvPr id="8" name="Picture 7">
            <a:extLst>
              <a:ext uri="{FF2B5EF4-FFF2-40B4-BE49-F238E27FC236}">
                <a16:creationId xmlns:a16="http://schemas.microsoft.com/office/drawing/2014/main" id="{94BC5336-108C-4AE3-B0B8-3AD2DA20ADD2}"/>
              </a:ext>
            </a:extLst>
          </p:cNvPr>
          <p:cNvPicPr>
            <a:picLocks noChangeAspect="1"/>
          </p:cNvPicPr>
          <p:nvPr/>
        </p:nvPicPr>
        <p:blipFill>
          <a:blip r:embed="rId3"/>
          <a:stretch>
            <a:fillRect/>
          </a:stretch>
        </p:blipFill>
        <p:spPr>
          <a:xfrm>
            <a:off x="5920509" y="635144"/>
            <a:ext cx="6271491" cy="4910443"/>
          </a:xfrm>
          <a:prstGeom prst="rect">
            <a:avLst/>
          </a:prstGeom>
        </p:spPr>
      </p:pic>
      <p:sp>
        <p:nvSpPr>
          <p:cNvPr id="9" name="Rectangle 8">
            <a:extLst>
              <a:ext uri="{FF2B5EF4-FFF2-40B4-BE49-F238E27FC236}">
                <a16:creationId xmlns:a16="http://schemas.microsoft.com/office/drawing/2014/main" id="{9CA4DE1E-2242-479A-B88C-A0F9218AC6D4}"/>
              </a:ext>
            </a:extLst>
          </p:cNvPr>
          <p:cNvSpPr/>
          <p:nvPr/>
        </p:nvSpPr>
        <p:spPr>
          <a:xfrm>
            <a:off x="6496050" y="792407"/>
            <a:ext cx="5276850" cy="32829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Change each time</a:t>
            </a:r>
          </a:p>
          <a:p>
            <a:pPr algn="ctr"/>
            <a:r>
              <a:rPr lang="en-US" sz="5400" dirty="0"/>
              <a:t>syllabus</a:t>
            </a:r>
          </a:p>
        </p:txBody>
      </p:sp>
      <p:sp>
        <p:nvSpPr>
          <p:cNvPr id="10" name="Rectangle 9">
            <a:extLst>
              <a:ext uri="{FF2B5EF4-FFF2-40B4-BE49-F238E27FC236}">
                <a16:creationId xmlns:a16="http://schemas.microsoft.com/office/drawing/2014/main" id="{F7564FE4-E4FF-4965-B841-ECC8A37F3CC7}"/>
              </a:ext>
            </a:extLst>
          </p:cNvPr>
          <p:cNvSpPr/>
          <p:nvPr/>
        </p:nvSpPr>
        <p:spPr>
          <a:xfrm>
            <a:off x="74858" y="1034097"/>
            <a:ext cx="5105400" cy="2696256"/>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Change each time</a:t>
            </a:r>
          </a:p>
          <a:p>
            <a:pPr algn="ctr"/>
            <a:r>
              <a:rPr lang="en-US" sz="5400" dirty="0"/>
              <a:t>syllabus</a:t>
            </a:r>
          </a:p>
        </p:txBody>
      </p:sp>
    </p:spTree>
    <p:extLst>
      <p:ext uri="{BB962C8B-B14F-4D97-AF65-F5344CB8AC3E}">
        <p14:creationId xmlns:p14="http://schemas.microsoft.com/office/powerpoint/2010/main" val="266085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DA98-6661-426F-9BD7-1BDF96AEC010}"/>
              </a:ext>
            </a:extLst>
          </p:cNvPr>
          <p:cNvSpPr>
            <a:spLocks noGrp="1"/>
          </p:cNvSpPr>
          <p:nvPr>
            <p:ph type="title"/>
          </p:nvPr>
        </p:nvSpPr>
        <p:spPr/>
        <p:txBody>
          <a:bodyPr/>
          <a:lstStyle/>
          <a:p>
            <a:r>
              <a:rPr lang="en-US" dirty="0"/>
              <a:t>Grading Scheme</a:t>
            </a:r>
          </a:p>
        </p:txBody>
      </p:sp>
      <p:sp>
        <p:nvSpPr>
          <p:cNvPr id="3" name="Content Placeholder 2">
            <a:extLst>
              <a:ext uri="{FF2B5EF4-FFF2-40B4-BE49-F238E27FC236}">
                <a16:creationId xmlns:a16="http://schemas.microsoft.com/office/drawing/2014/main" id="{8BC24088-26DF-4E20-ACAD-6314EAB3564E}"/>
              </a:ext>
            </a:extLst>
          </p:cNvPr>
          <p:cNvSpPr>
            <a:spLocks noGrp="1"/>
          </p:cNvSpPr>
          <p:nvPr>
            <p:ph idx="1"/>
          </p:nvPr>
        </p:nvSpPr>
        <p:spPr/>
        <p:txBody>
          <a:bodyPr/>
          <a:lstStyle/>
          <a:p>
            <a:r>
              <a:rPr lang="en-US" dirty="0"/>
              <a:t>30% pre-class readings (via </a:t>
            </a:r>
            <a:r>
              <a:rPr lang="en-US" dirty="0" err="1"/>
              <a:t>Perusall</a:t>
            </a:r>
            <a:r>
              <a:rPr lang="en-US" dirty="0"/>
              <a:t>)</a:t>
            </a:r>
          </a:p>
          <a:p>
            <a:r>
              <a:rPr lang="en-US" dirty="0"/>
              <a:t>20% participation in Thursday discussions</a:t>
            </a:r>
          </a:p>
          <a:p>
            <a:r>
              <a:rPr lang="en-US" dirty="0"/>
              <a:t>15% Group Presentations</a:t>
            </a:r>
          </a:p>
          <a:p>
            <a:r>
              <a:rPr lang="en-US" dirty="0"/>
              <a:t>15% Take-home Final Exam</a:t>
            </a:r>
          </a:p>
        </p:txBody>
      </p:sp>
      <p:sp>
        <p:nvSpPr>
          <p:cNvPr id="4" name="Rectangle 3">
            <a:extLst>
              <a:ext uri="{FF2B5EF4-FFF2-40B4-BE49-F238E27FC236}">
                <a16:creationId xmlns:a16="http://schemas.microsoft.com/office/drawing/2014/main" id="{BA1BE82D-DF46-4366-85FC-DFFC8E21DC5D}"/>
              </a:ext>
            </a:extLst>
          </p:cNvPr>
          <p:cNvSpPr/>
          <p:nvPr/>
        </p:nvSpPr>
        <p:spPr>
          <a:xfrm>
            <a:off x="6915150" y="3575051"/>
            <a:ext cx="5276850" cy="32829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Same?</a:t>
            </a:r>
          </a:p>
        </p:txBody>
      </p:sp>
    </p:spTree>
    <p:extLst>
      <p:ext uri="{BB962C8B-B14F-4D97-AF65-F5344CB8AC3E}">
        <p14:creationId xmlns:p14="http://schemas.microsoft.com/office/powerpoint/2010/main" val="164333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4DA98-6661-426F-9BD7-1BDF96AEC010}"/>
              </a:ext>
            </a:extLst>
          </p:cNvPr>
          <p:cNvSpPr>
            <a:spLocks noGrp="1"/>
          </p:cNvSpPr>
          <p:nvPr>
            <p:ph type="title"/>
          </p:nvPr>
        </p:nvSpPr>
        <p:spPr/>
        <p:txBody>
          <a:bodyPr/>
          <a:lstStyle/>
          <a:p>
            <a:r>
              <a:rPr lang="en-US" dirty="0"/>
              <a:t>Grading Scheme</a:t>
            </a:r>
          </a:p>
        </p:txBody>
      </p:sp>
      <p:sp>
        <p:nvSpPr>
          <p:cNvPr id="3" name="Content Placeholder 2">
            <a:extLst>
              <a:ext uri="{FF2B5EF4-FFF2-40B4-BE49-F238E27FC236}">
                <a16:creationId xmlns:a16="http://schemas.microsoft.com/office/drawing/2014/main" id="{8BC24088-26DF-4E20-ACAD-6314EAB3564E}"/>
              </a:ext>
            </a:extLst>
          </p:cNvPr>
          <p:cNvSpPr>
            <a:spLocks noGrp="1"/>
          </p:cNvSpPr>
          <p:nvPr>
            <p:ph idx="1"/>
          </p:nvPr>
        </p:nvSpPr>
        <p:spPr/>
        <p:txBody>
          <a:bodyPr/>
          <a:lstStyle/>
          <a:p>
            <a:r>
              <a:rPr lang="en-US" b="1" dirty="0"/>
              <a:t>40% pre-class readings (via </a:t>
            </a:r>
            <a:r>
              <a:rPr lang="en-US" b="1" dirty="0" err="1"/>
              <a:t>Perusall</a:t>
            </a:r>
            <a:r>
              <a:rPr lang="en-US" b="1" dirty="0"/>
              <a:t>)</a:t>
            </a:r>
          </a:p>
          <a:p>
            <a:r>
              <a:rPr lang="en-US" b="1" dirty="0"/>
              <a:t>30% participation in discussions</a:t>
            </a:r>
          </a:p>
          <a:p>
            <a:r>
              <a:rPr lang="en-US" dirty="0"/>
              <a:t>15% Group Presentations</a:t>
            </a:r>
          </a:p>
          <a:p>
            <a:r>
              <a:rPr lang="en-US" dirty="0"/>
              <a:t>15% Take-home Final Exam</a:t>
            </a:r>
          </a:p>
        </p:txBody>
      </p:sp>
      <p:sp>
        <p:nvSpPr>
          <p:cNvPr id="4" name="Rectangle 3">
            <a:extLst>
              <a:ext uri="{FF2B5EF4-FFF2-40B4-BE49-F238E27FC236}">
                <a16:creationId xmlns:a16="http://schemas.microsoft.com/office/drawing/2014/main" id="{5FB08F87-D9CB-4867-BA40-B002FE70CF00}"/>
              </a:ext>
            </a:extLst>
          </p:cNvPr>
          <p:cNvSpPr/>
          <p:nvPr/>
        </p:nvSpPr>
        <p:spPr>
          <a:xfrm>
            <a:off x="6496050" y="792407"/>
            <a:ext cx="5276850" cy="3282949"/>
          </a:xfrm>
          <a:prstGeom prst="rec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a:t>Same?</a:t>
            </a:r>
          </a:p>
        </p:txBody>
      </p:sp>
    </p:spTree>
    <p:extLst>
      <p:ext uri="{BB962C8B-B14F-4D97-AF65-F5344CB8AC3E}">
        <p14:creationId xmlns:p14="http://schemas.microsoft.com/office/powerpoint/2010/main" val="12378015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5afd65c1-26a9-4ebd-b1bb-917f1a0be0a3"/>
</p:tagLst>
</file>

<file path=ppt/theme/theme1.xml><?xml version="1.0" encoding="utf-8"?>
<a:theme xmlns:a="http://schemas.openxmlformats.org/drawingml/2006/main" name="Office Theme">
  <a:themeElements>
    <a:clrScheme name="Custom 1">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418AB3"/>
      </a:hlink>
      <a:folHlink>
        <a:srgbClr val="418AB3"/>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13178</TotalTime>
  <Words>2173</Words>
  <Application>Microsoft Office PowerPoint</Application>
  <PresentationFormat>Widescreen</PresentationFormat>
  <Paragraphs>217</Paragraphs>
  <Slides>37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37</vt:i4>
      </vt:variant>
    </vt:vector>
  </HeadingPairs>
  <TitlesOfParts>
    <vt:vector size="42" baseType="lpstr">
      <vt:lpstr>Arial</vt:lpstr>
      <vt:lpstr>Avenir Next LT Pro</vt:lpstr>
      <vt:lpstr>Calibri</vt:lpstr>
      <vt:lpstr>Wingdings</vt:lpstr>
      <vt:lpstr>Office Theme</vt:lpstr>
      <vt:lpstr>Welcome to PLP100 Biology of Plant Pathogens</vt:lpstr>
      <vt:lpstr>Outline</vt:lpstr>
      <vt:lpstr>Introductions Prof. Lowe-Power (she/her)</vt:lpstr>
      <vt:lpstr>Introductions</vt:lpstr>
      <vt:lpstr>Introduce yourselves on the Class Slack (after lecture, please)</vt:lpstr>
      <vt:lpstr>Outline</vt:lpstr>
      <vt:lpstr>Class Schedule</vt:lpstr>
      <vt:lpstr>Grading Scheme</vt:lpstr>
      <vt:lpstr>Grading Scheme</vt:lpstr>
      <vt:lpstr>Perusall Assignment #1</vt:lpstr>
      <vt:lpstr>Perusall Assignment #1</vt:lpstr>
      <vt:lpstr>Grading Scheme</vt:lpstr>
      <vt:lpstr>Grading Scheme</vt:lpstr>
      <vt:lpstr>Elephant in the room Covid-19</vt:lpstr>
      <vt:lpstr>Elephant in the room Covid-19</vt:lpstr>
      <vt:lpstr>Course policies: flexibility &amp; mutual respect</vt:lpstr>
      <vt:lpstr>Course policies: flexibility &amp; mutual respect</vt:lpstr>
      <vt:lpstr>Outline</vt:lpstr>
      <vt:lpstr>PowerPoint Presentation</vt:lpstr>
      <vt:lpstr>PowerPoint Presentation</vt:lpstr>
      <vt:lpstr>PowerPoint Presentation</vt:lpstr>
      <vt:lpstr>PowerPoint Presentation</vt:lpstr>
      <vt:lpstr>PowerPoint Presentation</vt:lpstr>
      <vt:lpstr>Outline</vt:lpstr>
      <vt:lpstr>Summary of PLP100 Course evaluations: Bimodal distribution</vt:lpstr>
      <vt:lpstr>PowerPoint Presentation</vt:lpstr>
      <vt:lpstr>PowerPoint Presentation</vt:lpstr>
      <vt:lpstr>Comments from students who thought the class had educational value</vt:lpstr>
      <vt:lpstr>Comments from students who thought the class  lacked educational value</vt:lpstr>
      <vt:lpstr>Did you know your professors take classes too?</vt:lpstr>
      <vt:lpstr>What factors motivate students to learn?</vt:lpstr>
      <vt:lpstr>Pedagogy rationale for the Paper Discussions</vt:lpstr>
      <vt:lpstr>Pedagogy rationale for the Paper Discussions</vt:lpstr>
      <vt:lpstr>Pedagogy rationale for the Paper Discussions</vt:lpstr>
      <vt:lpstr>How does students’ prior knowledge affect their learning?</vt:lpstr>
      <vt:lpstr>How I try to leverage your knowledge</vt:lpstr>
      <vt:lpstr>Did you know your professors take classes too?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Lowe-Power</dc:creator>
  <cp:lastModifiedBy>Tiffany Lowe-Power</cp:lastModifiedBy>
  <cp:revision>54</cp:revision>
  <cp:lastPrinted>2022-01-03T17:39:50Z</cp:lastPrinted>
  <dcterms:created xsi:type="dcterms:W3CDTF">2021-11-08T22:37:05Z</dcterms:created>
  <dcterms:modified xsi:type="dcterms:W3CDTF">2022-03-24T18:47:20Z</dcterms:modified>
</cp:coreProperties>
</file>